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34B0-45C0-4E6C-A48E-0655C5EBA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D83885-D811-48E5-B0C9-3FA926ED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29A53E-87DD-42E7-8C29-A572EE74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3DCA9-1490-41B7-A1F9-81E5F764B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6590-49FC-4D65-B279-D920C7953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2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BC899-77D4-4B73-9097-5C0B14E1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F5A0F8-3FAA-4F5C-A19E-24BD68DD3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5A396-C4B6-423A-A120-930BBC0D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32F85-23E1-4970-AD4B-B881D2591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FE411-4239-4B7E-8B1A-8849243F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0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C51AE-369E-4EC1-9F71-204FD4FF0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FB049-3B18-46A0-BF4F-6CD6809F4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FDA36-37D4-4B5B-9051-858FDA6F4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B44E8-617E-4A46-B60F-E5A436B42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FF55-FF26-48D7-BAF6-55CAF36C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1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ABAE-6C0A-4EE1-AE39-BF1AE5051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BFC8-820E-41A5-894D-0AC8CAFEC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E7E7D-3624-4C14-854B-F46CBE66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631A1-8AC4-437C-8899-EBC3DBB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88E56-BB2F-4F2E-93AA-929ED778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7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9726-7AAD-4515-88E8-83FC17CC2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1535-C466-4DC4-B85E-60E49F785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1E731-23DA-4945-B235-459B70FF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651E6-7AA1-4108-A458-E509C3D47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1B61C-5759-42A3-85BD-6A64768E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7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D84A-C1FD-4172-A67A-5501DCF1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C031E-B973-4CC5-94FD-38C4DAA52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61926-6AB1-4018-B3D9-5B4F206B8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E0ABE-7362-4613-9396-0C6F2893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3CFFA-ABCC-4657-92C0-CEC62D32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448D5-DA07-406E-83F6-1C91DE7D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E14BB-07B4-4EEE-A555-29A16036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4882-EA10-4298-B422-0CDFDE84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CAD5B-89F3-483D-9868-8BFAC5CBC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9A8FF6-4D6A-473F-A45C-9CE3FAC9D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69F44F-9A2B-4586-9F54-8ECB5334C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F1FE5-6BA5-46B0-9E4A-C0D47BDA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7FAD6-7795-486B-A50D-C46F2F7B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FC8F3-1FC3-4E4B-AF67-23F24BA3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44CA5-C149-4A0D-9864-9165E08B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3E67AD-4466-452C-8526-098D804F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6E6BC-8A2A-4560-9203-2C96AFA2F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39CF5-F1C6-41BB-A13E-C027A980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C0EF83-0C8C-4FD9-A3B6-C8C2BC20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0B6E85-776E-4E3C-BC4A-BC6DE9FF3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49DB3-313A-4EC2-9F59-1162AB8C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5A3CD-5F9C-4D86-970F-1A7FFBFF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AB159-A232-4282-AEC9-26E7AF3BA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E077-473D-4666-830C-124A4BF1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937ED-05A3-4108-98F3-F047B755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44099-5989-4549-9C81-AF4B6847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B411E-79CD-498D-8B12-3D14AA5E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6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0929A-3CBF-44F7-8931-D9571D276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70F8DD-FDE8-4F93-9E35-6B4B0DBEF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FA73B-711B-40E8-9611-1C52ED50F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04DE0-E6F7-464F-926F-8769D39F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F2BF1-DBE3-4B1C-9977-F9711BED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9E2BD-34D7-444B-B8E2-4D9D379B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6034B-B14D-48A4-A41F-EE38D47F3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D3A0F-856C-433A-9A35-2F85E7C8D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CDAD7-6122-4470-B165-EE4F74AB2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2ABC6-0F3F-4C67-BB3A-447A9464223B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AE352-3164-4809-B77B-0E1F2A587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4CAF6-6436-49D2-9CD4-0AB36DAD3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66B9-EB25-4A0C-B1AA-98C11F8D7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50CE4-D493-487B-828B-6749FDDB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Key Messages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69651-0411-4A35-B451-BA99ACE5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b="1" dirty="0"/>
              <a:t>Public Discourse</a:t>
            </a:r>
            <a:r>
              <a:rPr lang="en-IN" dirty="0"/>
              <a:t>—vulnerability of Indian economy to glacier melt etc not widely understood; growth, employment, tripling of electricity demand must be assured</a:t>
            </a:r>
          </a:p>
          <a:p>
            <a:r>
              <a:rPr lang="en-IN" b="1" dirty="0"/>
              <a:t>Quick Win by 2030--</a:t>
            </a:r>
            <a:r>
              <a:rPr lang="en-IN" dirty="0"/>
              <a:t>400 million people or 80 million HH need to move to all electric lifestyle (thermal comfort, cooking, transport (2W or 3W EV, electric buses), decentralized solar, BTM battery in phase 1 by end of decade; this will boost economic growth and employment and reduce emissions</a:t>
            </a:r>
          </a:p>
          <a:p>
            <a:r>
              <a:rPr lang="en-IN" b="1" dirty="0"/>
              <a:t>“Just Transition” </a:t>
            </a:r>
            <a:r>
              <a:rPr lang="en-IN" dirty="0"/>
              <a:t>for coal and fuel stations takes 15 years and needs to start now if peaking by 2040 (Finance and Technology: See Article 9, 10 and 14 of Paris Agreement)</a:t>
            </a:r>
          </a:p>
          <a:p>
            <a:r>
              <a:rPr lang="en-IN" b="1" dirty="0"/>
              <a:t>Value Proposition—Ready to be the world’s Testing Lab today and wants to be the Developing World’s Frugal Clean Tech Manufacturing Hub</a:t>
            </a:r>
            <a:r>
              <a:rPr lang="en-IN" dirty="0"/>
              <a:t>: India offers unique microcosm as a simulator for most developing country conditions: India has wide range of technology testing conditions, software capability and low cost manufacturing to present itself as global partner for EU, US, Australia, S.E Asia technology developers</a:t>
            </a:r>
          </a:p>
          <a:p>
            <a:r>
              <a:rPr lang="en-IN" b="1" dirty="0"/>
              <a:t>India needs a seat at the table as a global technology partner </a:t>
            </a:r>
            <a:r>
              <a:rPr lang="en-IN" dirty="0"/>
              <a:t>for clean technologies both in testing and in manufacturing stage—can offer frugal manufacturing and sweat equity in low-cost technology development; (Article 10, 14 of Paris Agreement). India can move the needle globally itself; also good intermediary for </a:t>
            </a:r>
            <a:r>
              <a:rPr lang="en-IN" dirty="0" err="1"/>
              <a:t>RoW</a:t>
            </a:r>
            <a:endParaRPr lang="en-IN" dirty="0"/>
          </a:p>
          <a:p>
            <a:r>
              <a:rPr lang="en-IN" b="1" dirty="0"/>
              <a:t>Available today, needs to be deployed</a:t>
            </a:r>
            <a:r>
              <a:rPr lang="en-IN" dirty="0"/>
              <a:t>: Generation plus storage, power electronics, IoT, transport, buildings, </a:t>
            </a:r>
            <a:r>
              <a:rPr lang="en-IN" dirty="0" err="1"/>
              <a:t>agri-voltaics</a:t>
            </a:r>
            <a:r>
              <a:rPr lang="en-IN" dirty="0"/>
              <a:t>, cooling</a:t>
            </a:r>
          </a:p>
          <a:p>
            <a:r>
              <a:rPr lang="en-IN" b="1" dirty="0"/>
              <a:t>Futuristic</a:t>
            </a:r>
            <a:r>
              <a:rPr lang="en-IN" dirty="0"/>
              <a:t>, </a:t>
            </a:r>
            <a:r>
              <a:rPr lang="en-IN" b="1" dirty="0"/>
              <a:t>to be commercialized by 2030</a:t>
            </a:r>
            <a:r>
              <a:rPr lang="en-IN" dirty="0"/>
              <a:t>: green hydrogen, CCS, Direct Air Capture, next gen nuclear, LDES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1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2D03-D0D3-4944-8FDA-CF638F256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What would India need to do differently if public funding and partnership were assured?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92C0B-8662-4E5F-B94A-47D69D596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endParaRPr lang="en-IN" dirty="0"/>
          </a:p>
          <a:p>
            <a:pPr lvl="1"/>
            <a:r>
              <a:rPr lang="en-IN" b="1" dirty="0"/>
              <a:t>Rapid energy transition is not compatible with market based policies</a:t>
            </a:r>
            <a:r>
              <a:rPr lang="en-IN" dirty="0"/>
              <a:t>—India must have mandate and command economy to make the pivot; invisible hand, carbon tax, market based subsidies not fast enough for 3-5 year industrial ramp up –not spoiling market economy structure, rather just making a “learning and cost reduction” detour for 80 million HH after which market economy comes back; </a:t>
            </a:r>
          </a:p>
          <a:p>
            <a:pPr lvl="1"/>
            <a:r>
              <a:rPr lang="en-IN" b="1" dirty="0"/>
              <a:t>Can not treat rooftop solar, EVs, batteries, HVAC as consumer products</a:t>
            </a:r>
            <a:r>
              <a:rPr lang="en-IN" dirty="0"/>
              <a:t>; figure out cost of going fully electric for 80-90 million households and then secure funding</a:t>
            </a:r>
          </a:p>
          <a:p>
            <a:pPr lvl="1"/>
            <a:r>
              <a:rPr lang="en-IN" b="1" dirty="0"/>
              <a:t>Universal access to cheap and reliable clean energy in 21</a:t>
            </a:r>
            <a:r>
              <a:rPr lang="en-IN" b="1" baseline="30000" dirty="0"/>
              <a:t>st</a:t>
            </a:r>
            <a:r>
              <a:rPr lang="en-IN" b="1" dirty="0"/>
              <a:t> century needs innovative low cost financing</a:t>
            </a:r>
            <a:r>
              <a:rPr lang="en-IN" dirty="0"/>
              <a:t>. Happens only when funding is assured from international partners</a:t>
            </a:r>
          </a:p>
          <a:p>
            <a:pPr lvl="1"/>
            <a:r>
              <a:rPr lang="en-IN" b="1" dirty="0"/>
              <a:t>De-risking strategy is not working</a:t>
            </a:r>
            <a:r>
              <a:rPr lang="en-IN" dirty="0"/>
              <a:t>. Cannot mobilize private capital in meaningful amounts; mainly mobilizing other public capital as co-finance; so need to change approach</a:t>
            </a:r>
          </a:p>
          <a:p>
            <a:pPr lvl="1"/>
            <a:r>
              <a:rPr lang="en-IN" b="1" dirty="0"/>
              <a:t>Large private corporates </a:t>
            </a:r>
            <a:r>
              <a:rPr lang="en-IN" dirty="0"/>
              <a:t>(Google, Microsoft) committed to running 24/7 on clean energy, meaning they have to procure clean firm energy, can assist India with innovation and R&amp;D. This is the most likely source of private capital, </a:t>
            </a:r>
            <a:r>
              <a:rPr lang="en-IN" b="1" dirty="0"/>
              <a:t>otherwise mainly public funding will be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52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F6EF-A4DF-4D77-A2E5-FDD70AB8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707"/>
          </a:xfrm>
        </p:spPr>
        <p:txBody>
          <a:bodyPr>
            <a:normAutofit fontScale="90000"/>
          </a:bodyPr>
          <a:lstStyle/>
          <a:p>
            <a:r>
              <a:rPr lang="en-IN" dirty="0"/>
              <a:t>Value Proposition of Govt to Govt Partnerships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C4819B-5DF5-4E24-B332-B165CE1107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10427"/>
              </p:ext>
            </p:extLst>
          </p:nvPr>
        </p:nvGraphicFramePr>
        <p:xfrm>
          <a:off x="350730" y="790832"/>
          <a:ext cx="1157404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694">
                  <a:extLst>
                    <a:ext uri="{9D8B030D-6E8A-4147-A177-3AD203B41FA5}">
                      <a16:colId xmlns:a16="http://schemas.microsoft.com/office/drawing/2014/main" val="596080612"/>
                    </a:ext>
                  </a:extLst>
                </a:gridCol>
                <a:gridCol w="3886177">
                  <a:extLst>
                    <a:ext uri="{9D8B030D-6E8A-4147-A177-3AD203B41FA5}">
                      <a16:colId xmlns:a16="http://schemas.microsoft.com/office/drawing/2014/main" val="2322826747"/>
                    </a:ext>
                  </a:extLst>
                </a:gridCol>
                <a:gridCol w="3886177">
                  <a:extLst>
                    <a:ext uri="{9D8B030D-6E8A-4147-A177-3AD203B41FA5}">
                      <a16:colId xmlns:a16="http://schemas.microsoft.com/office/drawing/2014/main" val="1264035751"/>
                    </a:ext>
                  </a:extLst>
                </a:gridCol>
              </a:tblGrid>
              <a:tr h="624703">
                <a:tc>
                  <a:txBody>
                    <a:bodyPr/>
                    <a:lstStyle/>
                    <a:p>
                      <a:r>
                        <a:rPr lang="en-IN" dirty="0"/>
                        <a:t>TODAY  BASE CASE WITH </a:t>
                      </a:r>
                      <a:r>
                        <a:rPr lang="en-IN" dirty="0" err="1"/>
                        <a:t>GoI</a:t>
                      </a:r>
                      <a:r>
                        <a:rPr lang="en-IN" dirty="0"/>
                        <a:t> OWN FUNDS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2030 WITH FUNDING ONLY (MEDIUM CASE)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BY 2030 WITH FUNDING, TECH TRANSFER AND CAP. BLDG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591686"/>
                  </a:ext>
                </a:extLst>
              </a:tr>
              <a:tr h="1160162">
                <a:tc>
                  <a:txBody>
                    <a:bodyPr/>
                    <a:lstStyle/>
                    <a:p>
                      <a:r>
                        <a:rPr lang="en-IN" b="1" u="sng" dirty="0"/>
                        <a:t>ELECTRICITY</a:t>
                      </a:r>
                      <a:r>
                        <a:rPr lang="en-IN" dirty="0"/>
                        <a:t>: RAMPING UP UTILITY SCALE RE GENERATION (450GW target)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Grid Enhancement Technologies to improve utilization of existing T-lines while planning expansion; increase use of power electronics; increase RPOs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Integrate GETs, Long duration energy storage, </a:t>
                      </a:r>
                      <a:r>
                        <a:rPr lang="en-IN" dirty="0" err="1"/>
                        <a:t>discom</a:t>
                      </a:r>
                      <a:r>
                        <a:rPr lang="en-IN" dirty="0"/>
                        <a:t> reforms and energy management software, full electrification of 80m HH with IoT etc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028910"/>
                  </a:ext>
                </a:extLst>
              </a:tr>
              <a:tr h="1160162">
                <a:tc>
                  <a:txBody>
                    <a:bodyPr/>
                    <a:lstStyle/>
                    <a:p>
                      <a:r>
                        <a:rPr lang="en-IN" b="1" u="sng" dirty="0"/>
                        <a:t>TRANSPORT</a:t>
                      </a:r>
                      <a:r>
                        <a:rPr lang="en-IN" dirty="0"/>
                        <a:t>: Subsidies under FAME 2 for 2W+3W EVs, demo of E-buses; EV charging stations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Expand EV market, target large share of 80m HHs; retire 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Fuel stations and gas cylinder distributors converted to battery swapping for 2W and 3W; EV charging in place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000830"/>
                  </a:ext>
                </a:extLst>
              </a:tr>
              <a:tr h="892432">
                <a:tc>
                  <a:txBody>
                    <a:bodyPr/>
                    <a:lstStyle/>
                    <a:p>
                      <a:r>
                        <a:rPr lang="en-IN" b="1" u="sng" dirty="0"/>
                        <a:t>AGRICULTURE</a:t>
                      </a:r>
                      <a:r>
                        <a:rPr lang="en-IN" dirty="0"/>
                        <a:t>: Solar Pumps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Better implementation; water energy nexus; </a:t>
                      </a:r>
                      <a:r>
                        <a:rPr lang="en-IN" dirty="0" err="1"/>
                        <a:t>agrivoltaics</a:t>
                      </a:r>
                      <a:r>
                        <a:rPr lang="en-IN" dirty="0"/>
                        <a:t> pilots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Diesel use almost negligible, LULUCF targets pursued through </a:t>
                      </a:r>
                      <a:r>
                        <a:rPr lang="en-IN" dirty="0" err="1"/>
                        <a:t>agrivoltaics</a:t>
                      </a:r>
                      <a:r>
                        <a:rPr lang="en-IN" dirty="0"/>
                        <a:t> and </a:t>
                      </a:r>
                      <a:r>
                        <a:rPr lang="en-IN" dirty="0" err="1"/>
                        <a:t>agro</a:t>
                      </a:r>
                      <a:r>
                        <a:rPr lang="en-IN" dirty="0"/>
                        <a:t>-forestry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410895"/>
                  </a:ext>
                </a:extLst>
              </a:tr>
              <a:tr h="1695621">
                <a:tc>
                  <a:txBody>
                    <a:bodyPr/>
                    <a:lstStyle/>
                    <a:p>
                      <a:r>
                        <a:rPr lang="en-IN" b="1" u="sng" dirty="0"/>
                        <a:t>BUILDINGS</a:t>
                      </a:r>
                      <a:r>
                        <a:rPr lang="en-IN" dirty="0"/>
                        <a:t>: Very early stages of green standards definition, advocacy for sustainable housing, BUT implementation power in buildings sector not with central government, need to get into the weeds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Better implementation of existing standards in Housing for All program; cooling action plan improvement and implementation; retrofit large stock of govt buildings for increased 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Massive upgrade of housing for all; focus on non-ownership affordable housing, full engagement of stakeholders, </a:t>
                      </a:r>
                      <a:r>
                        <a:rPr lang="en-IN" dirty="0" err="1"/>
                        <a:t>circular+carbon</a:t>
                      </a:r>
                      <a:r>
                        <a:rPr lang="en-IN" dirty="0"/>
                        <a:t> neutral buildings commonplace, no more 60 </a:t>
                      </a:r>
                      <a:r>
                        <a:rPr lang="en-IN" dirty="0" err="1"/>
                        <a:t>yr</a:t>
                      </a:r>
                      <a:r>
                        <a:rPr lang="en-IN" dirty="0"/>
                        <a:t> lock-in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245941"/>
                  </a:ext>
                </a:extLst>
              </a:tr>
              <a:tr h="356973">
                <a:tc>
                  <a:txBody>
                    <a:bodyPr/>
                    <a:lstStyle/>
                    <a:p>
                      <a:r>
                        <a:rPr lang="en-IN" b="1" u="sng" dirty="0"/>
                        <a:t>JUST TRANSITION</a:t>
                      </a:r>
                      <a:r>
                        <a:rPr lang="en-IN" dirty="0"/>
                        <a:t>: not yet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Consultation; housing; access to 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Coal miners, fuel stations, housing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329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33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0A82B-D95A-48CA-B446-1EBDE12D0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Whom to Partner with, on what?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634BC-DC04-49CF-84DD-B97728B2E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EU/ European countries: JUST TRANSITION--green housing and redevelopment of brownfield areas into carbon neutral communities; HVAC technology for energy efficient heating and cooling; green hydrogen; RE integration on the distribution grid; grid management software;</a:t>
            </a:r>
          </a:p>
          <a:p>
            <a:r>
              <a:rPr lang="en-IN" dirty="0"/>
              <a:t>USA: long duration energy storage (LDES) and energy management software, power electronics ; other technologies funded by Advanced Research Projects Agency of Dept of Energy (ARPA-E)</a:t>
            </a:r>
          </a:p>
          <a:p>
            <a:r>
              <a:rPr lang="en-IN" dirty="0"/>
              <a:t>South East Asia (Thailand, Vietnam, Singapore, Japan): LOW CARBON COOLING technologies for tropical climates</a:t>
            </a:r>
          </a:p>
          <a:p>
            <a:r>
              <a:rPr lang="en-IN" dirty="0"/>
              <a:t>UK: COMMUNICATION/MESSAGING, awareness raising, policy and regulatory updates</a:t>
            </a:r>
          </a:p>
          <a:p>
            <a:r>
              <a:rPr lang="en-IN" dirty="0"/>
              <a:t>MDBs UNDER NEW CLIMATE ACTION PLANS: lowering India’s share of capital costs for energy transition through concessional finance and sovereign-guaranteed low cost financing programs for </a:t>
            </a:r>
            <a:r>
              <a:rPr lang="en-IN" b="1" dirty="0"/>
              <a:t>full electrification of 80m HH</a:t>
            </a:r>
            <a:r>
              <a:rPr lang="en-IN" dirty="0"/>
              <a:t>; technical assistance; capacity building; M&amp;E; working capital finance for manufacturing clean technology products domestically through Public Private Partnerships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6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962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Key Messages</vt:lpstr>
      <vt:lpstr>What would India need to do differently if public funding and partnership were assured?</vt:lpstr>
      <vt:lpstr>Value Proposition of Govt to Govt Partnerships</vt:lpstr>
      <vt:lpstr>Whom to Partner with, on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Mohua Mukherjee</dc:creator>
  <cp:lastModifiedBy>Mohua Mukherjee</cp:lastModifiedBy>
  <cp:revision>5</cp:revision>
  <dcterms:created xsi:type="dcterms:W3CDTF">2021-08-06T11:28:48Z</dcterms:created>
  <dcterms:modified xsi:type="dcterms:W3CDTF">2021-08-06T12:08:32Z</dcterms:modified>
</cp:coreProperties>
</file>