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806" r:id="rId3"/>
    <p:sldId id="816" r:id="rId4"/>
    <p:sldId id="814" r:id="rId5"/>
    <p:sldId id="272" r:id="rId6"/>
    <p:sldId id="804" r:id="rId7"/>
    <p:sldId id="810" r:id="rId8"/>
    <p:sldId id="269" r:id="rId9"/>
    <p:sldId id="805" r:id="rId10"/>
    <p:sldId id="807" r:id="rId11"/>
    <p:sldId id="347" r:id="rId12"/>
    <p:sldId id="346" r:id="rId13"/>
    <p:sldId id="815" r:id="rId14"/>
    <p:sldId id="273" r:id="rId15"/>
    <p:sldId id="811" r:id="rId16"/>
    <p:sldId id="820" r:id="rId17"/>
    <p:sldId id="808" r:id="rId18"/>
    <p:sldId id="812" r:id="rId19"/>
    <p:sldId id="371" r:id="rId20"/>
    <p:sldId id="819" r:id="rId21"/>
    <p:sldId id="275" r:id="rId22"/>
    <p:sldId id="81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00" autoAdjust="0"/>
    <p:restoredTop sz="94660"/>
  </p:normalViewPr>
  <p:slideViewPr>
    <p:cSldViewPr snapToGrid="0">
      <p:cViewPr varScale="1">
        <p:scale>
          <a:sx n="93" d="100"/>
          <a:sy n="93" d="100"/>
        </p:scale>
        <p:origin x="403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Thomas\Dropbox\PC\Downloads\Carbon%20pricing%20myths.pdf" TargetMode="External"/><Relationship Id="rId2" Type="http://schemas.openxmlformats.org/officeDocument/2006/relationships/hyperlink" Target="https://www.enerdata.net/publications/daily-energy-news/denmark-will-introduce-corporate-carbon-tax-2025.html" TargetMode="External"/><Relationship Id="rId1" Type="http://schemas.openxmlformats.org/officeDocument/2006/relationships/hyperlink" Target="https://www.imf.org/en/Blogs/Articles/2022/07/21/blog-more-countries-are-pricing-carbon-but-emissions-are-still-too-cheap" TargetMode="External"/><Relationship Id="rId5" Type="http://schemas.openxmlformats.org/officeDocument/2006/relationships/hyperlink" Target="https://www.imf.org/en/Publications/staff-climate-notes/Issues/2021/06/15/Proposal-for-an-International-Carbon-Price-Floor-Among-Large-Emitters-460468" TargetMode="External"/><Relationship Id="rId4" Type="http://schemas.openxmlformats.org/officeDocument/2006/relationships/hyperlink" Target="https://www.pnas.org/doi/10.1073/pnas.2004093117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Thomas\Dropbox\PC\Downloads\Carbon%20pricing%20myths.pdf" TargetMode="External"/><Relationship Id="rId2" Type="http://schemas.openxmlformats.org/officeDocument/2006/relationships/hyperlink" Target="https://www.enerdata.net/publications/daily-energy-news/denmark-will-introduce-corporate-carbon-tax-2025.html" TargetMode="External"/><Relationship Id="rId1" Type="http://schemas.openxmlformats.org/officeDocument/2006/relationships/hyperlink" Target="https://www.imf.org/en/Blogs/Articles/2022/07/21/blog-more-countries-are-pricing-carbon-but-emissions-are-still-too-cheap" TargetMode="External"/><Relationship Id="rId5" Type="http://schemas.openxmlformats.org/officeDocument/2006/relationships/hyperlink" Target="https://www.imf.org/en/Publications/staff-climate-notes/Issues/2021/06/15/Proposal-for-an-International-Carbon-Price-Floor-Among-Large-Emitters-460468" TargetMode="External"/><Relationship Id="rId4" Type="http://schemas.openxmlformats.org/officeDocument/2006/relationships/hyperlink" Target="https://www.pnas.org/doi/10.1073/pnas.2004093117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8063F0-D820-4AB6-A5A3-286B45585F3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0D4383D-E078-469E-B587-26E5D64E0F78}">
      <dgm:prSet/>
      <dgm:spPr/>
      <dgm:t>
        <a:bodyPr/>
        <a:lstStyle/>
        <a:p>
          <a:r>
            <a:rPr lang="en-US"/>
            <a:t>Three ways: (i) carbon tax, as in Korea and Singapore; (ii) emission trading system, as in California and China; (iii) an import tariff on the carbon content as EU is proposing.</a:t>
          </a:r>
        </a:p>
      </dgm:t>
    </dgm:pt>
    <dgm:pt modelId="{F4FB68CE-C519-4CE8-904D-D68186CBBB24}" type="parTrans" cxnId="{A577BE56-161F-4607-8994-E70A69C9118E}">
      <dgm:prSet/>
      <dgm:spPr/>
      <dgm:t>
        <a:bodyPr/>
        <a:lstStyle/>
        <a:p>
          <a:endParaRPr lang="en-US"/>
        </a:p>
      </dgm:t>
    </dgm:pt>
    <dgm:pt modelId="{C7C6285D-7E36-42FB-A1E7-EE8E0AB5061E}" type="sibTrans" cxnId="{A577BE56-161F-4607-8994-E70A69C9118E}">
      <dgm:prSet/>
      <dgm:spPr/>
      <dgm:t>
        <a:bodyPr/>
        <a:lstStyle/>
        <a:p>
          <a:endParaRPr lang="en-US"/>
        </a:p>
      </dgm:t>
    </dgm:pt>
    <dgm:pt modelId="{0488CE57-5D1D-4E25-94A1-AFA85C917301}">
      <dgm:prSet/>
      <dgm:spPr/>
      <dgm:t>
        <a:bodyPr/>
        <a:lstStyle/>
        <a:p>
          <a:r>
            <a:rPr lang="en-US" u="sng">
              <a:hlinkClick xmlns:r="http://schemas.openxmlformats.org/officeDocument/2006/relationships" r:id="rId1"/>
            </a:rPr>
            <a:t>46</a:t>
          </a:r>
          <a:r>
            <a:rPr lang="en-US"/>
            <a:t> countries price carbon, covering 30% of GHGs and at an average price of only US$6 a ton of carbon, ranging from Japan’s US$2.65 a ton</a:t>
          </a:r>
          <a:r>
            <a:rPr lang="en-IN"/>
            <a:t> of CO</a:t>
          </a:r>
          <a:r>
            <a:rPr lang="en-IN" baseline="-25000"/>
            <a:t>2 </a:t>
          </a:r>
          <a:r>
            <a:rPr lang="en-US"/>
            <a:t>to</a:t>
          </a:r>
          <a:r>
            <a:rPr lang="en-US" baseline="-25000"/>
            <a:t>  </a:t>
          </a:r>
          <a:r>
            <a:rPr lang="en-IN" u="sng">
              <a:hlinkClick xmlns:r="http://schemas.openxmlformats.org/officeDocument/2006/relationships" r:id="rId2"/>
            </a:rPr>
            <a:t>Denmark</a:t>
          </a:r>
          <a:r>
            <a:rPr lang="en-IN" u="sng"/>
            <a:t>’s</a:t>
          </a:r>
          <a:r>
            <a:rPr lang="en-IN"/>
            <a:t> US$165 (</a:t>
          </a:r>
          <a:r>
            <a:rPr lang="en-US"/>
            <a:t>2030). </a:t>
          </a:r>
        </a:p>
      </dgm:t>
    </dgm:pt>
    <dgm:pt modelId="{368680A0-8046-4787-89FE-CB44D58FFD85}" type="parTrans" cxnId="{11C80D81-98BF-490D-B502-CDE6637FD5D3}">
      <dgm:prSet/>
      <dgm:spPr/>
      <dgm:t>
        <a:bodyPr/>
        <a:lstStyle/>
        <a:p>
          <a:endParaRPr lang="en-US"/>
        </a:p>
      </dgm:t>
    </dgm:pt>
    <dgm:pt modelId="{7FC9860B-8FA7-4B5B-A030-9D5618A44114}" type="sibTrans" cxnId="{11C80D81-98BF-490D-B502-CDE6637FD5D3}">
      <dgm:prSet/>
      <dgm:spPr/>
      <dgm:t>
        <a:bodyPr/>
        <a:lstStyle/>
        <a:p>
          <a:endParaRPr lang="en-US"/>
        </a:p>
      </dgm:t>
    </dgm:pt>
    <dgm:pt modelId="{EC9E393D-29C8-4944-BCBB-D5A069625B06}">
      <dgm:prSet/>
      <dgm:spPr/>
      <dgm:t>
        <a:bodyPr/>
        <a:lstStyle/>
        <a:p>
          <a:r>
            <a:rPr lang="en-US"/>
            <a:t>EU, British Columbia, Canada, and Sweden </a:t>
          </a:r>
          <a:r>
            <a:rPr lang="en-US">
              <a:hlinkClick xmlns:r="http://schemas.openxmlformats.org/officeDocument/2006/relationships" r:id="rId3"/>
            </a:rPr>
            <a:t>show</a:t>
          </a:r>
          <a:r>
            <a:rPr lang="en-US"/>
            <a:t> emission response and net benefits, but this needs </a:t>
          </a:r>
          <a:r>
            <a:rPr lang="en-US">
              <a:hlinkClick xmlns:r="http://schemas.openxmlformats.org/officeDocument/2006/relationships" r:id="rId4"/>
            </a:rPr>
            <a:t>complementary </a:t>
          </a:r>
          <a:r>
            <a:rPr lang="en-US"/>
            <a:t>investments. </a:t>
          </a:r>
        </a:p>
      </dgm:t>
    </dgm:pt>
    <dgm:pt modelId="{E2E45B27-D631-496F-94C9-6FADF93EBC11}" type="parTrans" cxnId="{2F008C86-FBC1-4159-9647-DCEE55E783DF}">
      <dgm:prSet/>
      <dgm:spPr/>
      <dgm:t>
        <a:bodyPr/>
        <a:lstStyle/>
        <a:p>
          <a:endParaRPr lang="en-US"/>
        </a:p>
      </dgm:t>
    </dgm:pt>
    <dgm:pt modelId="{5E9F153E-3B3B-451E-9993-5F0D3947B181}" type="sibTrans" cxnId="{2F008C86-FBC1-4159-9647-DCEE55E783DF}">
      <dgm:prSet/>
      <dgm:spPr/>
      <dgm:t>
        <a:bodyPr/>
        <a:lstStyle/>
        <a:p>
          <a:endParaRPr lang="en-US"/>
        </a:p>
      </dgm:t>
    </dgm:pt>
    <dgm:pt modelId="{3C6D92D7-8AB6-438A-A9CE-64939FE9BAA8}">
      <dgm:prSet/>
      <dgm:spPr/>
      <dgm:t>
        <a:bodyPr/>
        <a:lstStyle/>
        <a:p>
          <a:r>
            <a:rPr lang="en-US" u="sng">
              <a:hlinkClick xmlns:r="http://schemas.openxmlformats.org/officeDocument/2006/relationships" r:id="rId5"/>
            </a:rPr>
            <a:t>IMF’s</a:t>
          </a:r>
          <a:r>
            <a:rPr lang="en-US"/>
            <a:t> has a sound proposal for price floors of US$75, US$50, and US$25 per ton of carbon for the US, China, and India, respectively, using existing fiscal arrangements.  </a:t>
          </a:r>
        </a:p>
      </dgm:t>
    </dgm:pt>
    <dgm:pt modelId="{3D6A8A6D-2511-4B5C-9039-45673B0694F9}" type="parTrans" cxnId="{F1C9C7E4-A392-4966-BF76-40853780023E}">
      <dgm:prSet/>
      <dgm:spPr/>
      <dgm:t>
        <a:bodyPr/>
        <a:lstStyle/>
        <a:p>
          <a:endParaRPr lang="en-US"/>
        </a:p>
      </dgm:t>
    </dgm:pt>
    <dgm:pt modelId="{882D5C0B-0710-44FC-A77B-9887212423F8}" type="sibTrans" cxnId="{F1C9C7E4-A392-4966-BF76-40853780023E}">
      <dgm:prSet/>
      <dgm:spPr/>
      <dgm:t>
        <a:bodyPr/>
        <a:lstStyle/>
        <a:p>
          <a:endParaRPr lang="en-US"/>
        </a:p>
      </dgm:t>
    </dgm:pt>
    <dgm:pt modelId="{B1CFF959-8163-4A94-A470-9E0EEA9A717A}">
      <dgm:prSet/>
      <dgm:spPr/>
      <dgm:t>
        <a:bodyPr/>
        <a:lstStyle/>
        <a:p>
          <a:r>
            <a:rPr lang="en-US"/>
            <a:t>But indicative of the political economy, a conservative government in Australia repealed the 2012 tax just two years after it was instituted. </a:t>
          </a:r>
        </a:p>
      </dgm:t>
    </dgm:pt>
    <dgm:pt modelId="{31CD4179-3435-40D1-B173-749F90E3B437}" type="parTrans" cxnId="{FEC7C728-170F-42CD-825E-552B99550A04}">
      <dgm:prSet/>
      <dgm:spPr/>
      <dgm:t>
        <a:bodyPr/>
        <a:lstStyle/>
        <a:p>
          <a:endParaRPr lang="en-US"/>
        </a:p>
      </dgm:t>
    </dgm:pt>
    <dgm:pt modelId="{10768C9D-1999-43C9-92BD-620527E3F37D}" type="sibTrans" cxnId="{FEC7C728-170F-42CD-825E-552B99550A04}">
      <dgm:prSet/>
      <dgm:spPr/>
      <dgm:t>
        <a:bodyPr/>
        <a:lstStyle/>
        <a:p>
          <a:endParaRPr lang="en-US"/>
        </a:p>
      </dgm:t>
    </dgm:pt>
    <dgm:pt modelId="{662A2E6E-E7C0-4C9A-AF5B-3343CDA37243}" type="pres">
      <dgm:prSet presAssocID="{608063F0-D820-4AB6-A5A3-286B45585F37}" presName="vert0" presStyleCnt="0">
        <dgm:presLayoutVars>
          <dgm:dir/>
          <dgm:animOne val="branch"/>
          <dgm:animLvl val="lvl"/>
        </dgm:presLayoutVars>
      </dgm:prSet>
      <dgm:spPr/>
    </dgm:pt>
    <dgm:pt modelId="{87A197FF-2EFC-4513-911C-79F95D92B148}" type="pres">
      <dgm:prSet presAssocID="{80D4383D-E078-469E-B587-26E5D64E0F78}" presName="thickLine" presStyleLbl="alignNode1" presStyleIdx="0" presStyleCnt="5"/>
      <dgm:spPr/>
    </dgm:pt>
    <dgm:pt modelId="{C9E0336F-7D88-46E7-A63C-5A16FBA63B75}" type="pres">
      <dgm:prSet presAssocID="{80D4383D-E078-469E-B587-26E5D64E0F78}" presName="horz1" presStyleCnt="0"/>
      <dgm:spPr/>
    </dgm:pt>
    <dgm:pt modelId="{AE4E84EB-0DE9-434E-AA03-DEA17D969540}" type="pres">
      <dgm:prSet presAssocID="{80D4383D-E078-469E-B587-26E5D64E0F78}" presName="tx1" presStyleLbl="revTx" presStyleIdx="0" presStyleCnt="5"/>
      <dgm:spPr/>
    </dgm:pt>
    <dgm:pt modelId="{3F4043C6-7EB6-4BD1-8338-1CE75AE0CBB5}" type="pres">
      <dgm:prSet presAssocID="{80D4383D-E078-469E-B587-26E5D64E0F78}" presName="vert1" presStyleCnt="0"/>
      <dgm:spPr/>
    </dgm:pt>
    <dgm:pt modelId="{5030441F-929C-4112-A37B-8A2BD119C4DE}" type="pres">
      <dgm:prSet presAssocID="{0488CE57-5D1D-4E25-94A1-AFA85C917301}" presName="thickLine" presStyleLbl="alignNode1" presStyleIdx="1" presStyleCnt="5"/>
      <dgm:spPr/>
    </dgm:pt>
    <dgm:pt modelId="{E79A7F33-D060-4268-8C24-B68E289C7215}" type="pres">
      <dgm:prSet presAssocID="{0488CE57-5D1D-4E25-94A1-AFA85C917301}" presName="horz1" presStyleCnt="0"/>
      <dgm:spPr/>
    </dgm:pt>
    <dgm:pt modelId="{D83EBBE3-4B9B-4CFB-891E-73A4BB327647}" type="pres">
      <dgm:prSet presAssocID="{0488CE57-5D1D-4E25-94A1-AFA85C917301}" presName="tx1" presStyleLbl="revTx" presStyleIdx="1" presStyleCnt="5"/>
      <dgm:spPr/>
    </dgm:pt>
    <dgm:pt modelId="{F4E4049D-FBE3-406C-B24F-1861A6429FA9}" type="pres">
      <dgm:prSet presAssocID="{0488CE57-5D1D-4E25-94A1-AFA85C917301}" presName="vert1" presStyleCnt="0"/>
      <dgm:spPr/>
    </dgm:pt>
    <dgm:pt modelId="{8382ADD1-7FCC-458C-BDB3-04530C40CDEE}" type="pres">
      <dgm:prSet presAssocID="{EC9E393D-29C8-4944-BCBB-D5A069625B06}" presName="thickLine" presStyleLbl="alignNode1" presStyleIdx="2" presStyleCnt="5"/>
      <dgm:spPr/>
    </dgm:pt>
    <dgm:pt modelId="{E3DC19B0-859B-4200-89AA-44B2F685E3B8}" type="pres">
      <dgm:prSet presAssocID="{EC9E393D-29C8-4944-BCBB-D5A069625B06}" presName="horz1" presStyleCnt="0"/>
      <dgm:spPr/>
    </dgm:pt>
    <dgm:pt modelId="{659EEBA5-CC98-4B46-A236-4B79A815EC4D}" type="pres">
      <dgm:prSet presAssocID="{EC9E393D-29C8-4944-BCBB-D5A069625B06}" presName="tx1" presStyleLbl="revTx" presStyleIdx="2" presStyleCnt="5"/>
      <dgm:spPr/>
    </dgm:pt>
    <dgm:pt modelId="{4E221520-8BA4-476B-8175-E2E6C2F37E6A}" type="pres">
      <dgm:prSet presAssocID="{EC9E393D-29C8-4944-BCBB-D5A069625B06}" presName="vert1" presStyleCnt="0"/>
      <dgm:spPr/>
    </dgm:pt>
    <dgm:pt modelId="{1A2CDABB-5C23-4D1C-8738-D6D0AC546F56}" type="pres">
      <dgm:prSet presAssocID="{3C6D92D7-8AB6-438A-A9CE-64939FE9BAA8}" presName="thickLine" presStyleLbl="alignNode1" presStyleIdx="3" presStyleCnt="5"/>
      <dgm:spPr/>
    </dgm:pt>
    <dgm:pt modelId="{E6CDBA13-6FB4-4165-802D-B31C2B60F63E}" type="pres">
      <dgm:prSet presAssocID="{3C6D92D7-8AB6-438A-A9CE-64939FE9BAA8}" presName="horz1" presStyleCnt="0"/>
      <dgm:spPr/>
    </dgm:pt>
    <dgm:pt modelId="{5B652A36-F180-4166-BBA9-F5A4EEBB1E40}" type="pres">
      <dgm:prSet presAssocID="{3C6D92D7-8AB6-438A-A9CE-64939FE9BAA8}" presName="tx1" presStyleLbl="revTx" presStyleIdx="3" presStyleCnt="5"/>
      <dgm:spPr/>
    </dgm:pt>
    <dgm:pt modelId="{E9018CC0-0083-4AF4-B1AF-FF773BDDA18D}" type="pres">
      <dgm:prSet presAssocID="{3C6D92D7-8AB6-438A-A9CE-64939FE9BAA8}" presName="vert1" presStyleCnt="0"/>
      <dgm:spPr/>
    </dgm:pt>
    <dgm:pt modelId="{4AEF869C-62B3-48E4-8CAE-4E2FA3CD04FB}" type="pres">
      <dgm:prSet presAssocID="{B1CFF959-8163-4A94-A470-9E0EEA9A717A}" presName="thickLine" presStyleLbl="alignNode1" presStyleIdx="4" presStyleCnt="5"/>
      <dgm:spPr/>
    </dgm:pt>
    <dgm:pt modelId="{854DFE31-B5D4-4FBD-919E-FF16638D8170}" type="pres">
      <dgm:prSet presAssocID="{B1CFF959-8163-4A94-A470-9E0EEA9A717A}" presName="horz1" presStyleCnt="0"/>
      <dgm:spPr/>
    </dgm:pt>
    <dgm:pt modelId="{97D29D97-2F0A-461E-A66F-A0F29E3E3BD2}" type="pres">
      <dgm:prSet presAssocID="{B1CFF959-8163-4A94-A470-9E0EEA9A717A}" presName="tx1" presStyleLbl="revTx" presStyleIdx="4" presStyleCnt="5"/>
      <dgm:spPr/>
    </dgm:pt>
    <dgm:pt modelId="{F67CE379-C026-4199-9E2B-92A211D8DF61}" type="pres">
      <dgm:prSet presAssocID="{B1CFF959-8163-4A94-A470-9E0EEA9A717A}" presName="vert1" presStyleCnt="0"/>
      <dgm:spPr/>
    </dgm:pt>
  </dgm:ptLst>
  <dgm:cxnLst>
    <dgm:cxn modelId="{E4DF0307-6DD0-4554-8FEE-84D3EF96570C}" type="presOf" srcId="{EC9E393D-29C8-4944-BCBB-D5A069625B06}" destId="{659EEBA5-CC98-4B46-A236-4B79A815EC4D}" srcOrd="0" destOrd="0" presId="urn:microsoft.com/office/officeart/2008/layout/LinedList"/>
    <dgm:cxn modelId="{FEC7C728-170F-42CD-825E-552B99550A04}" srcId="{608063F0-D820-4AB6-A5A3-286B45585F37}" destId="{B1CFF959-8163-4A94-A470-9E0EEA9A717A}" srcOrd="4" destOrd="0" parTransId="{31CD4179-3435-40D1-B173-749F90E3B437}" sibTransId="{10768C9D-1999-43C9-92BD-620527E3F37D}"/>
    <dgm:cxn modelId="{A577BE56-161F-4607-8994-E70A69C9118E}" srcId="{608063F0-D820-4AB6-A5A3-286B45585F37}" destId="{80D4383D-E078-469E-B587-26E5D64E0F78}" srcOrd="0" destOrd="0" parTransId="{F4FB68CE-C519-4CE8-904D-D68186CBBB24}" sibTransId="{C7C6285D-7E36-42FB-A1E7-EE8E0AB5061E}"/>
    <dgm:cxn modelId="{11C80D81-98BF-490D-B502-CDE6637FD5D3}" srcId="{608063F0-D820-4AB6-A5A3-286B45585F37}" destId="{0488CE57-5D1D-4E25-94A1-AFA85C917301}" srcOrd="1" destOrd="0" parTransId="{368680A0-8046-4787-89FE-CB44D58FFD85}" sibTransId="{7FC9860B-8FA7-4B5B-A030-9D5618A44114}"/>
    <dgm:cxn modelId="{2F008C86-FBC1-4159-9647-DCEE55E783DF}" srcId="{608063F0-D820-4AB6-A5A3-286B45585F37}" destId="{EC9E393D-29C8-4944-BCBB-D5A069625B06}" srcOrd="2" destOrd="0" parTransId="{E2E45B27-D631-496F-94C9-6FADF93EBC11}" sibTransId="{5E9F153E-3B3B-451E-9993-5F0D3947B181}"/>
    <dgm:cxn modelId="{C812628F-5F90-4CD5-902C-5ED70037DBB6}" type="presOf" srcId="{3C6D92D7-8AB6-438A-A9CE-64939FE9BAA8}" destId="{5B652A36-F180-4166-BBA9-F5A4EEBB1E40}" srcOrd="0" destOrd="0" presId="urn:microsoft.com/office/officeart/2008/layout/LinedList"/>
    <dgm:cxn modelId="{40F53FC0-E84B-4870-813A-0687449A093B}" type="presOf" srcId="{0488CE57-5D1D-4E25-94A1-AFA85C917301}" destId="{D83EBBE3-4B9B-4CFB-891E-73A4BB327647}" srcOrd="0" destOrd="0" presId="urn:microsoft.com/office/officeart/2008/layout/LinedList"/>
    <dgm:cxn modelId="{A35D11CD-08D5-44E6-BC2E-06D983BD64BA}" type="presOf" srcId="{608063F0-D820-4AB6-A5A3-286B45585F37}" destId="{662A2E6E-E7C0-4C9A-AF5B-3343CDA37243}" srcOrd="0" destOrd="0" presId="urn:microsoft.com/office/officeart/2008/layout/LinedList"/>
    <dgm:cxn modelId="{F1C9C7E4-A392-4966-BF76-40853780023E}" srcId="{608063F0-D820-4AB6-A5A3-286B45585F37}" destId="{3C6D92D7-8AB6-438A-A9CE-64939FE9BAA8}" srcOrd="3" destOrd="0" parTransId="{3D6A8A6D-2511-4B5C-9039-45673B0694F9}" sibTransId="{882D5C0B-0710-44FC-A77B-9887212423F8}"/>
    <dgm:cxn modelId="{4167FDF7-F456-4151-B2C5-F62DBF8C512A}" type="presOf" srcId="{80D4383D-E078-469E-B587-26E5D64E0F78}" destId="{AE4E84EB-0DE9-434E-AA03-DEA17D969540}" srcOrd="0" destOrd="0" presId="urn:microsoft.com/office/officeart/2008/layout/LinedList"/>
    <dgm:cxn modelId="{79F326FD-254A-485E-A98F-5D7BB6F7DCCF}" type="presOf" srcId="{B1CFF959-8163-4A94-A470-9E0EEA9A717A}" destId="{97D29D97-2F0A-461E-A66F-A0F29E3E3BD2}" srcOrd="0" destOrd="0" presId="urn:microsoft.com/office/officeart/2008/layout/LinedList"/>
    <dgm:cxn modelId="{F24F1018-BA87-492E-9CCC-A4C4F888F91F}" type="presParOf" srcId="{662A2E6E-E7C0-4C9A-AF5B-3343CDA37243}" destId="{87A197FF-2EFC-4513-911C-79F95D92B148}" srcOrd="0" destOrd="0" presId="urn:microsoft.com/office/officeart/2008/layout/LinedList"/>
    <dgm:cxn modelId="{D4D46E32-20F2-4747-9379-A6D64E071F24}" type="presParOf" srcId="{662A2E6E-E7C0-4C9A-AF5B-3343CDA37243}" destId="{C9E0336F-7D88-46E7-A63C-5A16FBA63B75}" srcOrd="1" destOrd="0" presId="urn:microsoft.com/office/officeart/2008/layout/LinedList"/>
    <dgm:cxn modelId="{F2241116-0025-41AD-A43B-2C0AC960B6A4}" type="presParOf" srcId="{C9E0336F-7D88-46E7-A63C-5A16FBA63B75}" destId="{AE4E84EB-0DE9-434E-AA03-DEA17D969540}" srcOrd="0" destOrd="0" presId="urn:microsoft.com/office/officeart/2008/layout/LinedList"/>
    <dgm:cxn modelId="{26D0305B-A282-4943-8C39-43B6A839FA5A}" type="presParOf" srcId="{C9E0336F-7D88-46E7-A63C-5A16FBA63B75}" destId="{3F4043C6-7EB6-4BD1-8338-1CE75AE0CBB5}" srcOrd="1" destOrd="0" presId="urn:microsoft.com/office/officeart/2008/layout/LinedList"/>
    <dgm:cxn modelId="{A200BA6F-F3F3-4803-99EB-A74CAF646F00}" type="presParOf" srcId="{662A2E6E-E7C0-4C9A-AF5B-3343CDA37243}" destId="{5030441F-929C-4112-A37B-8A2BD119C4DE}" srcOrd="2" destOrd="0" presId="urn:microsoft.com/office/officeart/2008/layout/LinedList"/>
    <dgm:cxn modelId="{83B09758-34E8-49DD-9FED-1A3B8F3B817C}" type="presParOf" srcId="{662A2E6E-E7C0-4C9A-AF5B-3343CDA37243}" destId="{E79A7F33-D060-4268-8C24-B68E289C7215}" srcOrd="3" destOrd="0" presId="urn:microsoft.com/office/officeart/2008/layout/LinedList"/>
    <dgm:cxn modelId="{9DCE88D5-8436-4598-BE5B-0953E1DE34E6}" type="presParOf" srcId="{E79A7F33-D060-4268-8C24-B68E289C7215}" destId="{D83EBBE3-4B9B-4CFB-891E-73A4BB327647}" srcOrd="0" destOrd="0" presId="urn:microsoft.com/office/officeart/2008/layout/LinedList"/>
    <dgm:cxn modelId="{61BA7792-0F5D-42B4-B853-D1AE9FC48FCB}" type="presParOf" srcId="{E79A7F33-D060-4268-8C24-B68E289C7215}" destId="{F4E4049D-FBE3-406C-B24F-1861A6429FA9}" srcOrd="1" destOrd="0" presId="urn:microsoft.com/office/officeart/2008/layout/LinedList"/>
    <dgm:cxn modelId="{09A3D369-9962-4D84-9933-F500DCDA940C}" type="presParOf" srcId="{662A2E6E-E7C0-4C9A-AF5B-3343CDA37243}" destId="{8382ADD1-7FCC-458C-BDB3-04530C40CDEE}" srcOrd="4" destOrd="0" presId="urn:microsoft.com/office/officeart/2008/layout/LinedList"/>
    <dgm:cxn modelId="{6B196D6B-9B9B-4E96-8E53-76BDDBA9E863}" type="presParOf" srcId="{662A2E6E-E7C0-4C9A-AF5B-3343CDA37243}" destId="{E3DC19B0-859B-4200-89AA-44B2F685E3B8}" srcOrd="5" destOrd="0" presId="urn:microsoft.com/office/officeart/2008/layout/LinedList"/>
    <dgm:cxn modelId="{DFD906A1-6A16-48EF-8C7D-197A3823DDF2}" type="presParOf" srcId="{E3DC19B0-859B-4200-89AA-44B2F685E3B8}" destId="{659EEBA5-CC98-4B46-A236-4B79A815EC4D}" srcOrd="0" destOrd="0" presId="urn:microsoft.com/office/officeart/2008/layout/LinedList"/>
    <dgm:cxn modelId="{4310805D-A233-419A-A0D5-E7CF754C310F}" type="presParOf" srcId="{E3DC19B0-859B-4200-89AA-44B2F685E3B8}" destId="{4E221520-8BA4-476B-8175-E2E6C2F37E6A}" srcOrd="1" destOrd="0" presId="urn:microsoft.com/office/officeart/2008/layout/LinedList"/>
    <dgm:cxn modelId="{ABC56912-36B8-45C9-90F1-D229F8EBB979}" type="presParOf" srcId="{662A2E6E-E7C0-4C9A-AF5B-3343CDA37243}" destId="{1A2CDABB-5C23-4D1C-8738-D6D0AC546F56}" srcOrd="6" destOrd="0" presId="urn:microsoft.com/office/officeart/2008/layout/LinedList"/>
    <dgm:cxn modelId="{5863E4A0-4719-4C09-A3BA-E44372150F86}" type="presParOf" srcId="{662A2E6E-E7C0-4C9A-AF5B-3343CDA37243}" destId="{E6CDBA13-6FB4-4165-802D-B31C2B60F63E}" srcOrd="7" destOrd="0" presId="urn:microsoft.com/office/officeart/2008/layout/LinedList"/>
    <dgm:cxn modelId="{296E0D90-DA73-44A7-A456-796F5476A41A}" type="presParOf" srcId="{E6CDBA13-6FB4-4165-802D-B31C2B60F63E}" destId="{5B652A36-F180-4166-BBA9-F5A4EEBB1E40}" srcOrd="0" destOrd="0" presId="urn:microsoft.com/office/officeart/2008/layout/LinedList"/>
    <dgm:cxn modelId="{811D362D-2464-4D08-94D6-FE422F67C9F9}" type="presParOf" srcId="{E6CDBA13-6FB4-4165-802D-B31C2B60F63E}" destId="{E9018CC0-0083-4AF4-B1AF-FF773BDDA18D}" srcOrd="1" destOrd="0" presId="urn:microsoft.com/office/officeart/2008/layout/LinedList"/>
    <dgm:cxn modelId="{CF02CCCC-2EF5-4222-B4DF-F5FEAB3276D8}" type="presParOf" srcId="{662A2E6E-E7C0-4C9A-AF5B-3343CDA37243}" destId="{4AEF869C-62B3-48E4-8CAE-4E2FA3CD04FB}" srcOrd="8" destOrd="0" presId="urn:microsoft.com/office/officeart/2008/layout/LinedList"/>
    <dgm:cxn modelId="{4B53B0BC-FF7D-4ED1-81D3-56C6574B698D}" type="presParOf" srcId="{662A2E6E-E7C0-4C9A-AF5B-3343CDA37243}" destId="{854DFE31-B5D4-4FBD-919E-FF16638D8170}" srcOrd="9" destOrd="0" presId="urn:microsoft.com/office/officeart/2008/layout/LinedList"/>
    <dgm:cxn modelId="{2F8D608E-654C-4294-954F-43C8FC071278}" type="presParOf" srcId="{854DFE31-B5D4-4FBD-919E-FF16638D8170}" destId="{97D29D97-2F0A-461E-A66F-A0F29E3E3BD2}" srcOrd="0" destOrd="0" presId="urn:microsoft.com/office/officeart/2008/layout/LinedList"/>
    <dgm:cxn modelId="{84E200E5-80FF-4D96-9BB8-D1D3E7C8012F}" type="presParOf" srcId="{854DFE31-B5D4-4FBD-919E-FF16638D8170}" destId="{F67CE379-C026-4199-9E2B-92A211D8DF6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A197FF-2EFC-4513-911C-79F95D92B148}">
      <dsp:nvSpPr>
        <dsp:cNvPr id="0" name=""/>
        <dsp:cNvSpPr/>
      </dsp:nvSpPr>
      <dsp:spPr>
        <a:xfrm>
          <a:off x="0" y="672"/>
          <a:ext cx="121018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4E84EB-0DE9-434E-AA03-DEA17D969540}">
      <dsp:nvSpPr>
        <dsp:cNvPr id="0" name=""/>
        <dsp:cNvSpPr/>
      </dsp:nvSpPr>
      <dsp:spPr>
        <a:xfrm>
          <a:off x="0" y="672"/>
          <a:ext cx="12101803" cy="1100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Three ways: (i) carbon tax, as in Korea and Singapore; (ii) emission trading system, as in California and China; (iii) an import tariff on the carbon content as EU is proposing.</a:t>
          </a:r>
        </a:p>
      </dsp:txBody>
      <dsp:txXfrm>
        <a:off x="0" y="672"/>
        <a:ext cx="12101803" cy="1100743"/>
      </dsp:txXfrm>
    </dsp:sp>
    <dsp:sp modelId="{5030441F-929C-4112-A37B-8A2BD119C4DE}">
      <dsp:nvSpPr>
        <dsp:cNvPr id="0" name=""/>
        <dsp:cNvSpPr/>
      </dsp:nvSpPr>
      <dsp:spPr>
        <a:xfrm>
          <a:off x="0" y="1101415"/>
          <a:ext cx="121018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3EBBE3-4B9B-4CFB-891E-73A4BB327647}">
      <dsp:nvSpPr>
        <dsp:cNvPr id="0" name=""/>
        <dsp:cNvSpPr/>
      </dsp:nvSpPr>
      <dsp:spPr>
        <a:xfrm>
          <a:off x="0" y="1101415"/>
          <a:ext cx="12101803" cy="1100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u="sng" kern="1200">
              <a:hlinkClick xmlns:r="http://schemas.openxmlformats.org/officeDocument/2006/relationships" r:id="rId1"/>
            </a:rPr>
            <a:t>46</a:t>
          </a:r>
          <a:r>
            <a:rPr lang="en-US" sz="2600" kern="1200"/>
            <a:t> countries price carbon, covering 30% of GHGs and at an average price of only US$6 a ton of carbon, ranging from Japan’s US$2.65 a ton</a:t>
          </a:r>
          <a:r>
            <a:rPr lang="en-IN" sz="2600" kern="1200"/>
            <a:t> of CO</a:t>
          </a:r>
          <a:r>
            <a:rPr lang="en-IN" sz="2600" kern="1200" baseline="-25000"/>
            <a:t>2 </a:t>
          </a:r>
          <a:r>
            <a:rPr lang="en-US" sz="2600" kern="1200"/>
            <a:t>to</a:t>
          </a:r>
          <a:r>
            <a:rPr lang="en-US" sz="2600" kern="1200" baseline="-25000"/>
            <a:t>  </a:t>
          </a:r>
          <a:r>
            <a:rPr lang="en-IN" sz="2600" u="sng" kern="1200">
              <a:hlinkClick xmlns:r="http://schemas.openxmlformats.org/officeDocument/2006/relationships" r:id="rId2"/>
            </a:rPr>
            <a:t>Denmark</a:t>
          </a:r>
          <a:r>
            <a:rPr lang="en-IN" sz="2600" u="sng" kern="1200"/>
            <a:t>’s</a:t>
          </a:r>
          <a:r>
            <a:rPr lang="en-IN" sz="2600" kern="1200"/>
            <a:t> US$165 (</a:t>
          </a:r>
          <a:r>
            <a:rPr lang="en-US" sz="2600" kern="1200"/>
            <a:t>2030). </a:t>
          </a:r>
        </a:p>
      </dsp:txBody>
      <dsp:txXfrm>
        <a:off x="0" y="1101415"/>
        <a:ext cx="12101803" cy="1100743"/>
      </dsp:txXfrm>
    </dsp:sp>
    <dsp:sp modelId="{8382ADD1-7FCC-458C-BDB3-04530C40CDEE}">
      <dsp:nvSpPr>
        <dsp:cNvPr id="0" name=""/>
        <dsp:cNvSpPr/>
      </dsp:nvSpPr>
      <dsp:spPr>
        <a:xfrm>
          <a:off x="0" y="2202158"/>
          <a:ext cx="121018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9EEBA5-CC98-4B46-A236-4B79A815EC4D}">
      <dsp:nvSpPr>
        <dsp:cNvPr id="0" name=""/>
        <dsp:cNvSpPr/>
      </dsp:nvSpPr>
      <dsp:spPr>
        <a:xfrm>
          <a:off x="0" y="2202158"/>
          <a:ext cx="12101803" cy="1100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EU, British Columbia, Canada, and Sweden </a:t>
          </a:r>
          <a:r>
            <a:rPr lang="en-US" sz="2600" kern="1200">
              <a:hlinkClick xmlns:r="http://schemas.openxmlformats.org/officeDocument/2006/relationships" r:id="rId3"/>
            </a:rPr>
            <a:t>show</a:t>
          </a:r>
          <a:r>
            <a:rPr lang="en-US" sz="2600" kern="1200"/>
            <a:t> emission response and net benefits, but this needs </a:t>
          </a:r>
          <a:r>
            <a:rPr lang="en-US" sz="2600" kern="1200">
              <a:hlinkClick xmlns:r="http://schemas.openxmlformats.org/officeDocument/2006/relationships" r:id="rId4"/>
            </a:rPr>
            <a:t>complementary </a:t>
          </a:r>
          <a:r>
            <a:rPr lang="en-US" sz="2600" kern="1200"/>
            <a:t>investments. </a:t>
          </a:r>
        </a:p>
      </dsp:txBody>
      <dsp:txXfrm>
        <a:off x="0" y="2202158"/>
        <a:ext cx="12101803" cy="1100743"/>
      </dsp:txXfrm>
    </dsp:sp>
    <dsp:sp modelId="{1A2CDABB-5C23-4D1C-8738-D6D0AC546F56}">
      <dsp:nvSpPr>
        <dsp:cNvPr id="0" name=""/>
        <dsp:cNvSpPr/>
      </dsp:nvSpPr>
      <dsp:spPr>
        <a:xfrm>
          <a:off x="0" y="3302902"/>
          <a:ext cx="121018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652A36-F180-4166-BBA9-F5A4EEBB1E40}">
      <dsp:nvSpPr>
        <dsp:cNvPr id="0" name=""/>
        <dsp:cNvSpPr/>
      </dsp:nvSpPr>
      <dsp:spPr>
        <a:xfrm>
          <a:off x="0" y="3302902"/>
          <a:ext cx="12101803" cy="1100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u="sng" kern="1200">
              <a:hlinkClick xmlns:r="http://schemas.openxmlformats.org/officeDocument/2006/relationships" r:id="rId5"/>
            </a:rPr>
            <a:t>IMF’s</a:t>
          </a:r>
          <a:r>
            <a:rPr lang="en-US" sz="2600" kern="1200"/>
            <a:t> has a sound proposal for price floors of US$75, US$50, and US$25 per ton of carbon for the US, China, and India, respectively, using existing fiscal arrangements.  </a:t>
          </a:r>
        </a:p>
      </dsp:txBody>
      <dsp:txXfrm>
        <a:off x="0" y="3302902"/>
        <a:ext cx="12101803" cy="1100743"/>
      </dsp:txXfrm>
    </dsp:sp>
    <dsp:sp modelId="{4AEF869C-62B3-48E4-8CAE-4E2FA3CD04FB}">
      <dsp:nvSpPr>
        <dsp:cNvPr id="0" name=""/>
        <dsp:cNvSpPr/>
      </dsp:nvSpPr>
      <dsp:spPr>
        <a:xfrm>
          <a:off x="0" y="4403645"/>
          <a:ext cx="121018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D29D97-2F0A-461E-A66F-A0F29E3E3BD2}">
      <dsp:nvSpPr>
        <dsp:cNvPr id="0" name=""/>
        <dsp:cNvSpPr/>
      </dsp:nvSpPr>
      <dsp:spPr>
        <a:xfrm>
          <a:off x="0" y="4403645"/>
          <a:ext cx="12101803" cy="1100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But indicative of the political economy, a conservative government in Australia repealed the 2012 tax just two years after it was instituted. </a:t>
          </a:r>
        </a:p>
      </dsp:txBody>
      <dsp:txXfrm>
        <a:off x="0" y="4403645"/>
        <a:ext cx="12101803" cy="11007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73B0E8-1BC7-4F99-835C-C2ECE24245E1}" type="datetimeFigureOut">
              <a:rPr lang="en-PH" smtClean="0"/>
              <a:t>25/09/2023</a:t>
            </a:fld>
            <a:endParaRPr lang="en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2A615-A4FA-4545-ACB4-08E0BB7C19BE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17182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F973C-2F37-CCB3-FCC8-040B49D8C1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9428C0-5B3A-4696-74EA-75806AB4F9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AABEF-39B0-A59F-E651-98EC48B85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91428-E8EA-4EA0-8D79-E64F6AB25B9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A02C3-6B42-3DF9-712A-3068D086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1A1ED-82C7-F3A5-8A86-365FDC569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0105-4E2F-4A21-A329-C5A6D9FEE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34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01582-A6B5-65D1-D210-D643E9BCC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20503F-87E0-5F63-EA01-38F964889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13200-1846-41E5-7771-731A4A45C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91428-E8EA-4EA0-8D79-E64F6AB25B9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DBABE-EE0F-A252-FB72-5DB1D48B6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2DFC0-53B2-CBD1-A9EB-EA9878FA6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0105-4E2F-4A21-A329-C5A6D9FEE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87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204972-B286-2749-E0DB-E978A0113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3E6BBE-7FAF-75F1-4039-1CECF6EE38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2C51-2CF2-3EC7-E3DD-22C8453F8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91428-E8EA-4EA0-8D79-E64F6AB25B9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A3AA4-B473-91A9-D219-25B27ECEB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26A93-6ACE-1D54-E655-541DF392E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0105-4E2F-4A21-A329-C5A6D9FEE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99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9C268-E56D-1214-F590-60CFF194C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CF744-ABCA-5021-2458-EBD8FBC27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FD10D-4F6C-4D6B-683E-A15A10B39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91428-E8EA-4EA0-8D79-E64F6AB25B9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22ED9-79F1-62AB-77DF-2043B5D40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BCAC6-5D39-78F4-FFB4-A57F0DBF7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0105-4E2F-4A21-A329-C5A6D9FEE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36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5077E-7F1B-4139-13C2-A813CB123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4E909-74FD-B0A9-70CA-6A177749E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DAFB5-1193-215A-F106-621917BA9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91428-E8EA-4EA0-8D79-E64F6AB25B9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2A8D1-214F-753C-4789-B94635745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6E084-62C3-EC28-73C1-C3E4FB36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0105-4E2F-4A21-A329-C5A6D9FEE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18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49CF8-55BB-5B28-ED07-20EA68DF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1C83F-59D2-FAEA-B4B7-E584B28460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33E47-73C2-A515-FD34-AFE0CC0DC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1E07C0-A3E7-E373-4D77-7ED5D09DE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91428-E8EA-4EA0-8D79-E64F6AB25B9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2E5554-F3EE-CD1A-D0E7-FFFDBBFAD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55C98-4A1E-58A2-2B86-5A195DF91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0105-4E2F-4A21-A329-C5A6D9FEE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80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2618B-FBD0-DD2D-A33A-5319BFC3C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A85456-6C4F-2B7B-18C5-62FD05E29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492A79-7C75-F031-A8CF-FC4923F66D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C69A9D-BD7A-7487-C422-2A8BD9EDBE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3F2781-B776-1025-3B2E-CF4C718592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80163B-FDE2-21A2-6C0A-5130A2BCF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91428-E8EA-4EA0-8D79-E64F6AB25B9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C756ED-246C-00C4-DF19-20EE208B6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6BD298-6D9C-6167-7B5B-74E383EE4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0105-4E2F-4A21-A329-C5A6D9FEE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956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6BD00-DA9E-8BB5-ED65-77963F3E2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C5E825-DBF1-54DF-60D0-80A2F7F53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91428-E8EA-4EA0-8D79-E64F6AB25B9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9D6DF2-56D0-BBA7-9A08-28375860E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8467AF-DC9B-5D8C-297A-27286418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0105-4E2F-4A21-A329-C5A6D9FEE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3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200263-82B2-17A8-18FA-E4587389F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91428-E8EA-4EA0-8D79-E64F6AB25B9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236C37-7661-E46F-BF08-0B53C59FA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259F9-93D6-F936-F096-4FFC6FF49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0105-4E2F-4A21-A329-C5A6D9FEE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1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57B6D-0DDE-1EE7-F76D-F91C03D23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23F58-6C28-9F96-DD85-A6743DE45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DBE5FE-4D85-E834-FB88-36E71988F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075F5-8445-5342-39AE-B4CEE7EB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91428-E8EA-4EA0-8D79-E64F6AB25B9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D5B04-76AA-FEC7-2188-57A7E7FC4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4E31F1-EF39-040E-B973-DEC95C068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0105-4E2F-4A21-A329-C5A6D9FEE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3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B8CE9-3B36-F04D-5A9E-56C5D8630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BAF417-E303-85B6-7D9C-79A6CFB8CD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15FC49-E1C7-EC35-AB47-770E08BDE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74E8B-ABCF-29E7-EBB3-6D366DF20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91428-E8EA-4EA0-8D79-E64F6AB25B9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DCC14-7387-F7E0-E223-3608EBF4A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AA599C-467E-E4AB-329E-60CDA6406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0105-4E2F-4A21-A329-C5A6D9FEE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17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FCC56A-B4F5-3F6B-DAC8-E33A82242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CAD2B-7FB3-962E-16D0-3D0D5308F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BA818-7C76-D12E-4E1A-22F9657AC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91428-E8EA-4EA0-8D79-E64F6AB25B9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A60EC-3E12-9AEE-8A17-68152D98B2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B9104-DBD6-7F4B-6001-59E6308ACB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60105-4E2F-4A21-A329-C5A6D9FEE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1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forbesindia.com/article/explainers/gdp-india/85337/1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about.bnef.com/blog/faster-deployment-of-clean-power-such-as-solar-wind-and-evs-can-enable-india-to-peak-emissions-before-2030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rgewald.org/node/1773" TargetMode="External"/><Relationship Id="rId2" Type="http://schemas.openxmlformats.org/officeDocument/2006/relationships/hyperlink" Target="https://www.imf.org/en/Blogs/Articles/2023/08/24/fossil-fuel-subsidies-surged-to-record-7-trill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ergyandcleanair.org/publication/chinas-new-coal-power-spree-continues-as-more-provinces-jump-on-the-bandwagon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smosmagazine.com/earth/climate/not-meeting-climate-targets-could-cost-us-trillions/" TargetMode="External"/><Relationship Id="rId2" Type="http://schemas.openxmlformats.org/officeDocument/2006/relationships/hyperlink" Target="https://e360.yale.edu/digest/countries-must-act-on-climate-or-risk-up-to-792-trillion-in-economic-damag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58048B4-3F65-4EB9-ABA8-099353BE8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E2FDE4-8ECB-4D0B-B871-D4EE52606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C1255-9DB0-9FF4-8DB7-8B117338A5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alphaModFix amt="10000"/>
          </a:blip>
          <a:srcRect l="11111"/>
          <a:stretch/>
        </p:blipFill>
        <p:spPr>
          <a:xfrm>
            <a:off x="20" y="-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27E4AA-F9E4-8385-CF4B-3778E73800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2568" y="1169982"/>
            <a:ext cx="10530318" cy="2736390"/>
          </a:xfrm>
        </p:spPr>
        <p:txBody>
          <a:bodyPr anchor="b">
            <a:normAutofit/>
          </a:bodyPr>
          <a:lstStyle/>
          <a:p>
            <a:pPr algn="l"/>
            <a:r>
              <a:rPr lang="en-US" sz="8000" b="1">
                <a:solidFill>
                  <a:schemeClr val="tx2"/>
                </a:solidFill>
                <a:latin typeface="+mn-lt"/>
              </a:rPr>
              <a:t>Risk, Resilience, Climate Change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0ABB9D-B397-AE4C-7C90-5066676D9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567" y="4067745"/>
            <a:ext cx="10530318" cy="1949813"/>
          </a:xfrm>
        </p:spPr>
        <p:txBody>
          <a:bodyPr anchor="t">
            <a:norm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Vinod Thomas</a:t>
            </a:r>
          </a:p>
          <a:p>
            <a:pPr algn="l"/>
            <a:r>
              <a:rPr lang="en-US" dirty="0">
                <a:solidFill>
                  <a:schemeClr val="tx2"/>
                </a:solidFill>
              </a:rPr>
              <a:t>Webinar: Centre for Social and Economic Progress</a:t>
            </a:r>
          </a:p>
          <a:p>
            <a:pPr algn="l"/>
            <a:r>
              <a:rPr lang="en-US" dirty="0">
                <a:solidFill>
                  <a:schemeClr val="tx2"/>
                </a:solidFill>
              </a:rPr>
              <a:t>September 26, 2023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C86DB23-FEFE-4C3A-88FA-8E855AB1E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2568" y="246028"/>
            <a:ext cx="255495" cy="546559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BB22FAF-4B4F-40B1-97FF-67CD036C8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0441" y="6522756"/>
            <a:ext cx="10717187" cy="0"/>
          </a:xfrm>
          <a:prstGeom prst="line">
            <a:avLst/>
          </a:prstGeom>
          <a:ln w="12700" cap="sq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8488D89-E3BB-4E60-BF44-5F0BE92E3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829917" y="6400800"/>
            <a:ext cx="338328" cy="240175"/>
            <a:chOff x="4089400" y="933450"/>
            <a:chExt cx="338328" cy="341938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8FA7B87-C151-46CF-9E07-DD4FD9717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258564" y="933450"/>
              <a:ext cx="0" cy="341938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99EB480-500C-4A3E-BED3-513B88DB01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089400" y="1104419"/>
              <a:ext cx="338328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7020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417B29-82C8-5E23-8279-FA6E025CD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PH" sz="5400" dirty="0">
                <a:latin typeface="+mn-lt"/>
              </a:rPr>
              <a:t>                        Message 2</a:t>
            </a:r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90B62-D60B-904A-F8D8-0084DCB9C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3257" y="2706624"/>
            <a:ext cx="7355695" cy="3483864"/>
          </a:xfrm>
        </p:spPr>
        <p:txBody>
          <a:bodyPr>
            <a:normAutofit/>
          </a:bodyPr>
          <a:lstStyle/>
          <a:p>
            <a:endParaRPr lang="en-PH" sz="2200" dirty="0"/>
          </a:p>
          <a:p>
            <a:endParaRPr lang="en-PH" dirty="0"/>
          </a:p>
          <a:p>
            <a:r>
              <a:rPr lang="en-PH" b="1" dirty="0"/>
              <a:t>We can no longer adapt our way out of the climate conundrum.</a:t>
            </a:r>
          </a:p>
          <a:p>
            <a:pPr marL="0" indent="0">
              <a:buNone/>
            </a:pPr>
            <a:r>
              <a:rPr lang="en-US" sz="2400" b="0" i="0" dirty="0">
                <a:effectLst/>
              </a:rPr>
              <a:t>“Extreme heat, lost labor hours, and 4.5% India’s GDP at risk by 2030…. </a:t>
            </a:r>
            <a:r>
              <a:rPr lang="en-US" sz="2400" b="0" i="0" dirty="0">
                <a:solidFill>
                  <a:srgbClr val="191919"/>
                </a:solidFill>
                <a:effectLst/>
              </a:rPr>
              <a:t>3%-10% of annual </a:t>
            </a:r>
            <a:r>
              <a:rPr lang="en-US" sz="2400" b="0" i="1" u="none" strike="noStrike" dirty="0">
                <a:solidFill>
                  <a:srgbClr val="0F2D99"/>
                </a:solidFill>
                <a:effectLst/>
                <a:hlinkClick r:id="rId2"/>
              </a:rPr>
              <a:t>GDP </a:t>
            </a:r>
            <a:r>
              <a:rPr lang="en-US" sz="2400" b="0" u="none" strike="noStrike" dirty="0">
                <a:solidFill>
                  <a:srgbClr val="0F2D99"/>
                </a:solidFill>
                <a:effectLst/>
              </a:rPr>
              <a:t>loss</a:t>
            </a:r>
            <a:r>
              <a:rPr lang="en-US" sz="2400" b="0" i="1" u="none" strike="noStrike" dirty="0">
                <a:solidFill>
                  <a:srgbClr val="0F2D99"/>
                </a:solidFill>
                <a:effectLst/>
              </a:rPr>
              <a:t> </a:t>
            </a:r>
            <a:r>
              <a:rPr lang="en-US" sz="2400" b="0" i="0" dirty="0">
                <a:solidFill>
                  <a:srgbClr val="191919"/>
                </a:solidFill>
                <a:effectLst/>
              </a:rPr>
              <a:t>by 2100 without climate mitigation”. </a:t>
            </a:r>
            <a:r>
              <a:rPr lang="en-US" sz="2400" b="0" i="1" u="none" strike="noStrike" dirty="0">
                <a:solidFill>
                  <a:srgbClr val="333333"/>
                </a:solidFill>
                <a:effectLst/>
              </a:rPr>
              <a:t>Reserve Bank of I</a:t>
            </a:r>
            <a:r>
              <a:rPr lang="en-US" sz="2400" i="1" dirty="0">
                <a:solidFill>
                  <a:srgbClr val="333333"/>
                </a:solidFill>
              </a:rPr>
              <a:t>ndia</a:t>
            </a:r>
            <a:r>
              <a:rPr lang="en-US" sz="2400" b="0" i="1" u="none" strike="noStrike" dirty="0">
                <a:solidFill>
                  <a:srgbClr val="333333"/>
                </a:solidFill>
                <a:effectLst/>
              </a:rPr>
              <a:t>, 2023.</a:t>
            </a:r>
          </a:p>
        </p:txBody>
      </p:sp>
      <p:pic>
        <p:nvPicPr>
          <p:cNvPr id="2050" name="Picture 2" descr="Climate change impact on agriculture leads to 1.5 per cent loss in India's  GDP">
            <a:extLst>
              <a:ext uri="{FF2B5EF4-FFF2-40B4-BE49-F238E27FC236}">
                <a16:creationId xmlns:a16="http://schemas.microsoft.com/office/drawing/2014/main" id="{09D4D7BC-2AF2-FAE7-8148-C58FEE705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75" y="2706624"/>
            <a:ext cx="4449507" cy="296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652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5D7CC-7D5D-CECA-3B80-BD211D56C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6" y="698643"/>
            <a:ext cx="5997618" cy="2225532"/>
          </a:xfrm>
        </p:spPr>
        <p:txBody>
          <a:bodyPr anchor="t">
            <a:normAutofit/>
          </a:bodyPr>
          <a:lstStyle/>
          <a:p>
            <a:r>
              <a:rPr lang="en-US" sz="4800" b="1" dirty="0">
                <a:latin typeface="+mn-lt"/>
              </a:rPr>
              <a:t>Adaptation: M</a:t>
            </a:r>
            <a:r>
              <a:rPr lang="en-US" sz="4800" b="1" i="0" dirty="0">
                <a:effectLst/>
                <a:latin typeface="+mn-lt"/>
              </a:rPr>
              <a:t>ulti-Hazard </a:t>
            </a:r>
            <a:r>
              <a:rPr lang="en-US" sz="4800" b="1" dirty="0">
                <a:latin typeface="+mn-lt"/>
              </a:rPr>
              <a:t>E</a:t>
            </a:r>
            <a:r>
              <a:rPr lang="en-US" sz="4800" b="1" i="0" dirty="0">
                <a:effectLst/>
                <a:latin typeface="+mn-lt"/>
              </a:rPr>
              <a:t>arly </a:t>
            </a:r>
            <a:r>
              <a:rPr lang="en-US" sz="4800" b="1" dirty="0">
                <a:latin typeface="+mn-lt"/>
              </a:rPr>
              <a:t>W</a:t>
            </a:r>
            <a:r>
              <a:rPr lang="en-US" sz="4800" b="1" i="0" dirty="0">
                <a:effectLst/>
                <a:latin typeface="+mn-lt"/>
              </a:rPr>
              <a:t>arning </a:t>
            </a:r>
            <a:endParaRPr lang="en-US" sz="4800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7F4367-F21C-A563-4CB1-9EFB244AB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58" y="2644591"/>
            <a:ext cx="5824242" cy="29536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95A81-BC97-5E65-E2F4-A1EA3E066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9969" y="505838"/>
            <a:ext cx="5982031" cy="6053988"/>
          </a:xfrm>
        </p:spPr>
        <p:txBody>
          <a:bodyPr anchor="ctr">
            <a:normAutofit/>
          </a:bodyPr>
          <a:lstStyle/>
          <a:p>
            <a:r>
              <a:rPr lang="en-GB" dirty="0">
                <a:solidFill>
                  <a:schemeClr val="tx1">
                    <a:alpha val="80000"/>
                  </a:schemeClr>
                </a:solidFill>
              </a:rPr>
              <a:t>States need b</a:t>
            </a:r>
            <a:r>
              <a:rPr lang="en-GB" i="0" dirty="0">
                <a:solidFill>
                  <a:schemeClr val="tx1">
                    <a:alpha val="80000"/>
                  </a:schemeClr>
                </a:solidFill>
                <a:effectLst/>
              </a:rPr>
              <a:t>etter access to global risk data, like from WMO.</a:t>
            </a:r>
          </a:p>
          <a:p>
            <a:r>
              <a:rPr lang="en-GB" i="0" dirty="0">
                <a:solidFill>
                  <a:schemeClr val="tx1">
                    <a:alpha val="80000"/>
                  </a:schemeClr>
                </a:solidFill>
                <a:effectLst/>
              </a:rPr>
              <a:t>Central and local integration of information on infrastructure, urban and health.</a:t>
            </a:r>
          </a:p>
          <a:p>
            <a:r>
              <a:rPr lang="en-US" i="0" dirty="0">
                <a:solidFill>
                  <a:schemeClr val="tx1">
                    <a:alpha val="80000"/>
                  </a:schemeClr>
                </a:solidFill>
                <a:effectLst/>
              </a:rPr>
              <a:t>24/7 operational interactive platform accessible to all.</a:t>
            </a:r>
          </a:p>
          <a:p>
            <a:r>
              <a:rPr lang="en-GB" dirty="0">
                <a:solidFill>
                  <a:schemeClr val="tx1">
                    <a:alpha val="80000"/>
                  </a:schemeClr>
                </a:solidFill>
              </a:rPr>
              <a:t>R</a:t>
            </a:r>
            <a:r>
              <a:rPr lang="en-GB" i="0" dirty="0">
                <a:solidFill>
                  <a:schemeClr val="tx1">
                    <a:alpha val="80000"/>
                  </a:schemeClr>
                </a:solidFill>
                <a:effectLst/>
              </a:rPr>
              <a:t>each people in remote places and difficult terrains.</a:t>
            </a:r>
            <a:endParaRPr lang="en-US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40F30E-AFB8-2209-72D7-B9DDBC8A3638}"/>
              </a:ext>
            </a:extLst>
          </p:cNvPr>
          <p:cNvSpPr txBox="1"/>
          <p:nvPr/>
        </p:nvSpPr>
        <p:spPr>
          <a:xfrm>
            <a:off x="83974" y="5860777"/>
            <a:ext cx="5997618" cy="59715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</a:rPr>
              <a:t>https://public.wmo.int/en/resources/bulletin/building-climate-resilience-through-disaster-risk-reduction-0</a:t>
            </a:r>
          </a:p>
        </p:txBody>
      </p:sp>
    </p:spTree>
    <p:extLst>
      <p:ext uri="{BB962C8B-B14F-4D97-AF65-F5344CB8AC3E}">
        <p14:creationId xmlns:p14="http://schemas.microsoft.com/office/powerpoint/2010/main" val="2470471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F789A-DBCC-FEF9-88EE-F7D24342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501651"/>
            <a:ext cx="6164546" cy="1716255"/>
          </a:xfrm>
        </p:spPr>
        <p:txBody>
          <a:bodyPr anchor="b">
            <a:normAutofit/>
          </a:bodyPr>
          <a:lstStyle/>
          <a:p>
            <a:r>
              <a:rPr lang="en-US" sz="3900" b="1" dirty="0">
                <a:latin typeface="+mn-lt"/>
              </a:rPr>
              <a:t>Disaster-Resilient Housing:  Maharashtra, Kerala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7A3C1D-352B-BA2F-B972-0CCD892CA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21" y="539761"/>
            <a:ext cx="4249611" cy="26910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2D831-7FC4-5E6D-FE23-D192FCAF4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217906"/>
            <a:ext cx="5207079" cy="4533090"/>
          </a:xfrm>
        </p:spPr>
        <p:txBody>
          <a:bodyPr anchor="t">
            <a:normAutofit/>
          </a:bodyPr>
          <a:lstStyle/>
          <a:p>
            <a:pPr marL="214884" indent="-214884" defTabSz="859536">
              <a:spcBef>
                <a:spcPts val="940"/>
              </a:spcBef>
            </a:pPr>
            <a:r>
              <a:rPr lang="en-US" sz="2400" kern="1200" dirty="0">
                <a:latin typeface="+mn-lt"/>
                <a:ea typeface="+mn-ea"/>
                <a:cs typeface="+mn-cs"/>
              </a:rPr>
              <a:t>Tying</a:t>
            </a:r>
            <a:r>
              <a:rPr lang="en-GB" sz="2400" kern="1200" dirty="0">
                <a:latin typeface="+mn-lt"/>
                <a:ea typeface="+mn-ea"/>
                <a:cs typeface="+mn-cs"/>
              </a:rPr>
              <a:t> down a roof or using storm shutters for windstorms.</a:t>
            </a:r>
          </a:p>
          <a:p>
            <a:pPr marL="214884" indent="-214884" defTabSz="859536">
              <a:spcBef>
                <a:spcPts val="940"/>
              </a:spcBef>
            </a:pPr>
            <a:r>
              <a:rPr lang="en-GB" sz="2400" kern="1200" dirty="0">
                <a:latin typeface="+mn-lt"/>
                <a:ea typeface="+mn-ea"/>
                <a:cs typeface="+mn-cs"/>
              </a:rPr>
              <a:t>Sourcing</a:t>
            </a:r>
            <a:r>
              <a:rPr lang="en-US" sz="2400" kern="1200" dirty="0">
                <a:latin typeface="+mn-lt"/>
                <a:ea typeface="+mn-ea"/>
                <a:cs typeface="+mn-cs"/>
              </a:rPr>
              <a:t> materials locally for a superior fit.</a:t>
            </a:r>
          </a:p>
          <a:p>
            <a:pPr marL="214884" indent="-214884" defTabSz="859536">
              <a:spcBef>
                <a:spcPts val="940"/>
              </a:spcBef>
            </a:pPr>
            <a:r>
              <a:rPr lang="en-US" sz="2400" kern="1200" dirty="0">
                <a:latin typeface="+mn-lt"/>
                <a:ea typeface="+mn-ea"/>
                <a:cs typeface="+mn-cs"/>
              </a:rPr>
              <a:t>Financing instruments to attract the private sector.</a:t>
            </a:r>
          </a:p>
          <a:p>
            <a:pPr marL="214884" indent="-214884" defTabSz="859536">
              <a:spcBef>
                <a:spcPts val="940"/>
              </a:spcBef>
            </a:pPr>
            <a:r>
              <a:rPr lang="en-US" sz="2400" kern="1200" dirty="0">
                <a:latin typeface="+mn-lt"/>
                <a:ea typeface="+mn-ea"/>
                <a:cs typeface="+mn-cs"/>
              </a:rPr>
              <a:t>AI</a:t>
            </a:r>
            <a:r>
              <a:rPr lang="en-GB" sz="2400" kern="1200" dirty="0">
                <a:latin typeface="+mn-lt"/>
                <a:ea typeface="+mn-ea"/>
                <a:cs typeface="+mn-cs"/>
              </a:rPr>
              <a:t> to assess hardware defects and anticipate problems.</a:t>
            </a:r>
          </a:p>
          <a:p>
            <a:pPr marL="214884" indent="-214884" defTabSz="859536">
              <a:spcBef>
                <a:spcPts val="940"/>
              </a:spcBef>
            </a:pPr>
            <a:r>
              <a:rPr lang="en-GB" sz="2400" dirty="0"/>
              <a:t>Lower level to serve as flood corridor.</a:t>
            </a:r>
          </a:p>
          <a:p>
            <a:pPr marL="214884" indent="-214884" defTabSz="859536">
              <a:spcBef>
                <a:spcPts val="940"/>
              </a:spcBef>
            </a:pPr>
            <a:r>
              <a:rPr lang="en-GB" sz="2400" dirty="0"/>
              <a:t>Elevated living space, including on stilts.</a:t>
            </a:r>
            <a:endParaRPr lang="en-US" sz="2400" dirty="0"/>
          </a:p>
        </p:txBody>
      </p:sp>
      <p:pic>
        <p:nvPicPr>
          <p:cNvPr id="2050" name="Picture 2" descr="Lessons from 2018 Floods: Flood-resistant Houses in Kerala Show Way Forward  | NewsClick">
            <a:extLst>
              <a:ext uri="{FF2B5EF4-FFF2-40B4-BE49-F238E27FC236}">
                <a16:creationId xmlns:a16="http://schemas.microsoft.com/office/drawing/2014/main" id="{BB4571D9-84BA-6256-4B70-595496D37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8921" y="3835113"/>
            <a:ext cx="4249827" cy="262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72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034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E7B84F-D26B-F047-5C0F-99F28067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   </a:t>
            </a:r>
            <a:r>
              <a:rPr lang="en-US" sz="32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Capital Intensive Adaptation </a:t>
            </a:r>
          </a:p>
        </p:txBody>
      </p:sp>
      <p:pic>
        <p:nvPicPr>
          <p:cNvPr id="1026" name="Picture 2" descr="Tokyo Flood Prevention | Insane underground tunnel system in Japan! -  YouTube">
            <a:extLst>
              <a:ext uri="{FF2B5EF4-FFF2-40B4-BE49-F238E27FC236}">
                <a16:creationId xmlns:a16="http://schemas.microsoft.com/office/drawing/2014/main" id="{4E27109C-C051-F10A-9C0E-938D9D7848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70" y="2730303"/>
            <a:ext cx="4060521" cy="310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ngapore Has a S$100 Billion Plan for Adapting to Climate Change -  Bloomberg">
            <a:extLst>
              <a:ext uri="{FF2B5EF4-FFF2-40B4-BE49-F238E27FC236}">
                <a16:creationId xmlns:a16="http://schemas.microsoft.com/office/drawing/2014/main" id="{1CEDA87C-2884-C04A-85DC-78DBAFFAA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855" y="2730304"/>
            <a:ext cx="3910810" cy="310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B6CD8ED-4079-2B16-2EB3-6A0FAE25555C}"/>
              </a:ext>
            </a:extLst>
          </p:cNvPr>
          <p:cNvSpPr/>
          <p:nvPr/>
        </p:nvSpPr>
        <p:spPr>
          <a:xfrm>
            <a:off x="4508802" y="3078832"/>
            <a:ext cx="3406757" cy="568212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6112">
              <a:spcAft>
                <a:spcPts val="600"/>
              </a:spcAft>
            </a:pPr>
            <a:r>
              <a:rPr lang="en-PH" sz="1764" kern="120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Singapore’s Plan for  Seawalls</a:t>
            </a:r>
            <a:endParaRPr lang="en-PH"/>
          </a:p>
        </p:txBody>
      </p:sp>
      <p:pic>
        <p:nvPicPr>
          <p:cNvPr id="1030" name="Picture 6" descr="What Is a Sponge City? | Fluence">
            <a:extLst>
              <a:ext uri="{FF2B5EF4-FFF2-40B4-BE49-F238E27FC236}">
                <a16:creationId xmlns:a16="http://schemas.microsoft.com/office/drawing/2014/main" id="{12780E30-2802-AA99-FA77-5B143FEB7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38" y="2730304"/>
            <a:ext cx="3684892" cy="310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0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rge skydiving group mid-air">
            <a:extLst>
              <a:ext uri="{FF2B5EF4-FFF2-40B4-BE49-F238E27FC236}">
                <a16:creationId xmlns:a16="http://schemas.microsoft.com/office/drawing/2014/main" id="{C5E6A239-C61F-E442-7287-EF84963C5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42" r="25875"/>
          <a:stretch/>
        </p:blipFill>
        <p:spPr>
          <a:xfrm>
            <a:off x="-7366" y="10"/>
            <a:ext cx="333101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977FB0-7C71-A381-7D52-6CD498EBF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815" y="448069"/>
            <a:ext cx="7489717" cy="744952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         Limits of Adaptation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B8D80-C9B1-1944-F88A-0639C411F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3645" y="1590261"/>
            <a:ext cx="8797019" cy="4985637"/>
          </a:xfrm>
        </p:spPr>
        <p:txBody>
          <a:bodyPr>
            <a:normAutofit/>
          </a:bodyPr>
          <a:lstStyle/>
          <a:p>
            <a:r>
              <a:rPr lang="en-IN" kern="12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It is common to flag adaptation shortfalls:  </a:t>
            </a:r>
            <a:r>
              <a:rPr lang="en-PH" kern="12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en-PH" dirty="0"/>
              <a:t>irens failing in Maui’s 2023 fires; budget cuts proving fatal in Canada’s 2023 fires; dam mismanagement in Kerala’s 2018 floods.</a:t>
            </a:r>
          </a:p>
          <a:p>
            <a:r>
              <a:rPr lang="en-PH" dirty="0"/>
              <a:t>But far bigger is the extremity of the hazard, as once in a 1000 years turns frequent. </a:t>
            </a:r>
          </a:p>
          <a:p>
            <a:r>
              <a:rPr lang="en-IN" kern="12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Experience no longer a sufficient guide; go beyond the norm</a:t>
            </a:r>
            <a:r>
              <a:rPr lang="en-IN" dirty="0">
                <a:effectLst/>
                <a:ea typeface="Times New Roman" panose="02020603050405020304" pitchFamily="18" charset="0"/>
              </a:rPr>
              <a:t>, as </a:t>
            </a:r>
            <a:r>
              <a:rPr lang="en-IN" dirty="0">
                <a:ea typeface="Times New Roman" panose="02020603050405020304" pitchFamily="18" charset="0"/>
              </a:rPr>
              <a:t>the</a:t>
            </a:r>
            <a:r>
              <a:rPr lang="en-IN" kern="1200" dirty="0">
                <a:effectLst/>
                <a:ea typeface="DengXian" panose="02010600030101010101" pitchFamily="2" charset="-122"/>
              </a:rPr>
              <a:t> junior</a:t>
            </a:r>
            <a:r>
              <a:rPr lang="en-US" kern="1200" dirty="0">
                <a:effectLst/>
                <a:ea typeface="DengXian" panose="02010600030101010101" pitchFamily="2" charset="-122"/>
              </a:rPr>
              <a:t> high students in </a:t>
            </a:r>
            <a:r>
              <a:rPr lang="en-US" kern="1200" dirty="0" err="1">
                <a:effectLst/>
                <a:ea typeface="DengXian" panose="02010600030101010101" pitchFamily="2" charset="-122"/>
              </a:rPr>
              <a:t>Kamaishi</a:t>
            </a:r>
            <a:r>
              <a:rPr lang="en-US" kern="1200" dirty="0">
                <a:effectLst/>
                <a:ea typeface="DengXian" panose="02010600030101010101" pitchFamily="2" charset="-122"/>
              </a:rPr>
              <a:t> City</a:t>
            </a:r>
            <a:r>
              <a:rPr lang="en-IN" kern="1200" dirty="0">
                <a:ea typeface="DengXian" panose="02010600030101010101" pitchFamily="2" charset="-122"/>
              </a:rPr>
              <a:t> </a:t>
            </a:r>
            <a:r>
              <a:rPr lang="en-IN" dirty="0">
                <a:effectLst/>
                <a:ea typeface="DengXian" panose="02010600030101010101" pitchFamily="2" charset="-122"/>
              </a:rPr>
              <a:t>during </a:t>
            </a:r>
            <a:r>
              <a:rPr lang="en-IN" kern="1200" dirty="0">
                <a:effectLst/>
                <a:ea typeface="DengXian" panose="02010600030101010101" pitchFamily="2" charset="-122"/>
              </a:rPr>
              <a:t>the 2011 </a:t>
            </a:r>
            <a:r>
              <a:rPr lang="en-IN" kern="1200" dirty="0" err="1">
                <a:effectLst/>
                <a:ea typeface="DengXian" panose="02010600030101010101" pitchFamily="2" charset="-122"/>
              </a:rPr>
              <a:t>Tōhoku</a:t>
            </a:r>
            <a:r>
              <a:rPr lang="en-IN" kern="1200" dirty="0">
                <a:effectLst/>
                <a:ea typeface="DengXian" panose="02010600030101010101" pitchFamily="2" charset="-122"/>
              </a:rPr>
              <a:t> tsunami.</a:t>
            </a:r>
          </a:p>
          <a:p>
            <a:r>
              <a:rPr lang="en-IN" dirty="0">
                <a:ea typeface="DengXian" panose="02010600030101010101" pitchFamily="2" charset="-122"/>
              </a:rPr>
              <a:t>Inadequacy of China’s sponge cities and Japan’s  underground reservoirs shows no amount of adaptation can keep up without mitigation.</a:t>
            </a:r>
            <a:endParaRPr lang="en-IN" kern="1200" dirty="0">
              <a:effectLst/>
              <a:ea typeface="DengXian" panose="02010600030101010101" pitchFamily="2" charset="-122"/>
            </a:endParaRP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8214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F2BC-3EA4-62CC-85CC-D7C0FC4B6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>
                <a:latin typeface="+mn-lt"/>
              </a:rPr>
              <a:t>                 The Gaping Mitigation Gap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A55022-6149-A543-FA16-BB527490A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672" y="1500917"/>
            <a:ext cx="11473585" cy="482394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B37843-3AE4-6309-0BA5-24D3FEF7CC85}"/>
              </a:ext>
            </a:extLst>
          </p:cNvPr>
          <p:cNvSpPr txBox="1"/>
          <p:nvPr/>
        </p:nvSpPr>
        <p:spPr>
          <a:xfrm>
            <a:off x="4071067" y="6384896"/>
            <a:ext cx="5160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H" dirty="0"/>
              <a:t>https://climateactiontracker.org/countries/</a:t>
            </a:r>
          </a:p>
        </p:txBody>
      </p:sp>
    </p:spTree>
    <p:extLst>
      <p:ext uri="{BB962C8B-B14F-4D97-AF65-F5344CB8AC3E}">
        <p14:creationId xmlns:p14="http://schemas.microsoft.com/office/powerpoint/2010/main" val="2025427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B8DB55-0CCF-FED8-0540-C1779C398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142" y="589788"/>
            <a:ext cx="9729700" cy="598932"/>
          </a:xfrm>
        </p:spPr>
        <p:txBody>
          <a:bodyPr anchor="b">
            <a:noAutofit/>
          </a:bodyPr>
          <a:lstStyle/>
          <a:p>
            <a:r>
              <a:rPr lang="en-PH" sz="3200" b="1" dirty="0">
                <a:latin typeface="+mn-lt"/>
              </a:rPr>
              <a:t>                        Central Task: Accelerate Energy Transition    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0BB7D-0D02-D545-3E43-FCC0A2834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34" y="1367481"/>
            <a:ext cx="5820808" cy="5435655"/>
          </a:xfrm>
        </p:spPr>
        <p:txBody>
          <a:bodyPr anchor="t">
            <a:normAutofit fontScale="92500" lnSpcReduction="10000"/>
          </a:bodyPr>
          <a:lstStyle/>
          <a:p>
            <a:r>
              <a:rPr lang="en-PH" sz="2400" dirty="0"/>
              <a:t>US and Japan 2050, China 2060 and India 2070 zero net carbon are non-starters for a 2 degrees temperature hike.</a:t>
            </a:r>
          </a:p>
          <a:p>
            <a:r>
              <a:rPr lang="en-PH" sz="2400" dirty="0"/>
              <a:t>India can achieve net zero in 2050 (rather than face a 2.6</a:t>
            </a:r>
            <a:r>
              <a:rPr lang="en-PH" sz="2400" b="0" i="0" dirty="0">
                <a:solidFill>
                  <a:srgbClr val="4D5156"/>
                </a:solidFill>
                <a:effectLst/>
              </a:rPr>
              <a:t>°C</a:t>
            </a:r>
            <a:r>
              <a:rPr lang="en-PH" sz="2400" dirty="0"/>
              <a:t> rise) with US</a:t>
            </a:r>
            <a:r>
              <a:rPr lang="en-US" sz="2400" b="0" i="0" dirty="0">
                <a:effectLst/>
              </a:rPr>
              <a:t>$438 billion a year (5% of future GDP), and investment in fossil-fuel power dropping by half. </a:t>
            </a:r>
          </a:p>
          <a:p>
            <a:r>
              <a:rPr lang="en-US" sz="2400" dirty="0"/>
              <a:t>T</a:t>
            </a:r>
            <a:r>
              <a:rPr lang="en-US" sz="2400" b="0" i="0" dirty="0">
                <a:effectLst/>
              </a:rPr>
              <a:t>o remove remaining emissions, carbon capture and storage, nuclear, hydrogen and EVs need to be ramped up.</a:t>
            </a:r>
          </a:p>
          <a:p>
            <a:r>
              <a:rPr lang="en-US" sz="2400" b="0" i="0" dirty="0">
                <a:effectLst/>
              </a:rPr>
              <a:t>Implementation at the state level, including financial performance of distribution companies, is vital.</a:t>
            </a:r>
          </a:p>
          <a:p>
            <a:pPr marL="0" indent="0">
              <a:buNone/>
            </a:pPr>
            <a:r>
              <a:rPr lang="en-PH" sz="1700" dirty="0">
                <a:hlinkClick r:id="rId2"/>
              </a:rPr>
              <a:t>https://about.bnef.com/blog/faster-deployment-of-clean-power-such-as-solar-wind-and-evs-can-enable-india-to-peak-emissions-before-2030/</a:t>
            </a:r>
            <a:endParaRPr lang="en-PH" sz="1700" dirty="0"/>
          </a:p>
          <a:p>
            <a:pPr marL="0" indent="0">
              <a:buNone/>
            </a:pPr>
            <a:r>
              <a:rPr lang="en-PH" sz="17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IN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Strategy for India to Reach Net Zero”, </a:t>
            </a:r>
            <a:r>
              <a:rPr lang="en-IN" sz="18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Montek</a:t>
            </a:r>
            <a:r>
              <a:rPr lang="en-IN" sz="1800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S. </a:t>
            </a:r>
            <a:r>
              <a:rPr lang="en-IN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Ahluwalia &amp; Utkarsh Patel, September 24, 2023.</a:t>
            </a:r>
            <a:endParaRPr lang="en-PH" sz="1700" dirty="0"/>
          </a:p>
        </p:txBody>
      </p:sp>
      <p:pic>
        <p:nvPicPr>
          <p:cNvPr id="4" name="Picture 3" descr="A graph of energy consumption&#10;&#10;Description automatically generated with medium confidence">
            <a:extLst>
              <a:ext uri="{FF2B5EF4-FFF2-40B4-BE49-F238E27FC236}">
                <a16:creationId xmlns:a16="http://schemas.microsoft.com/office/drawing/2014/main" id="{47C4785A-4D6C-1C6A-DF75-95117044F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048" y="1586598"/>
            <a:ext cx="6048418" cy="40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28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417B29-82C8-5E23-8279-FA6E025CD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PH" sz="5400" dirty="0">
                <a:latin typeface="+mn-lt"/>
              </a:rPr>
              <a:t>                        Message 3</a:t>
            </a:r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90B62-D60B-904A-F8D8-0084DCB9C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7345" y="2706624"/>
            <a:ext cx="7379145" cy="3483864"/>
          </a:xfrm>
        </p:spPr>
        <p:txBody>
          <a:bodyPr>
            <a:normAutofit/>
          </a:bodyPr>
          <a:lstStyle/>
          <a:p>
            <a:endParaRPr lang="en-PH" sz="2200" dirty="0"/>
          </a:p>
          <a:p>
            <a:endParaRPr lang="en-PH" sz="2200" dirty="0"/>
          </a:p>
          <a:p>
            <a:r>
              <a:rPr lang="en-PH" b="1" dirty="0"/>
              <a:t>Technology and finance follow prices and values—and a groundswell of public opinion.</a:t>
            </a:r>
          </a:p>
          <a:p>
            <a:pPr marL="0" indent="0">
              <a:buNone/>
            </a:pPr>
            <a:r>
              <a:rPr lang="en-PH" sz="2400" i="1" dirty="0"/>
              <a:t>“Noone would know from national statistics that our natural capital is being degraded even as GDP is growing”.  Partha Dasgupta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F42229-8A36-9D65-5FFB-4324D92E6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10" y="2112264"/>
            <a:ext cx="3861755" cy="257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69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B8D68B-9D1E-B0E9-47B1-139183665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PH" sz="5400" b="1" dirty="0">
                <a:latin typeface="+mn-lt"/>
              </a:rPr>
              <a:t>Perverse Fossil Fuel Subsidies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71E22-C293-5719-3D4B-37965A8E2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9910" y="437744"/>
            <a:ext cx="6812737" cy="6420255"/>
          </a:xfrm>
        </p:spPr>
        <p:txBody>
          <a:bodyPr anchor="ctr">
            <a:normAutofit fontScale="47500" lnSpcReduction="20000"/>
          </a:bodyPr>
          <a:lstStyle/>
          <a:p>
            <a:endParaRPr lang="en-US" sz="2400" dirty="0"/>
          </a:p>
          <a:p>
            <a:endParaRPr lang="en-US" sz="2400" dirty="0"/>
          </a:p>
          <a:p>
            <a:r>
              <a:rPr lang="en-US" sz="5100" dirty="0"/>
              <a:t>S</a:t>
            </a:r>
            <a:r>
              <a:rPr lang="en-US" sz="5100" i="0" dirty="0">
                <a:effectLst/>
              </a:rPr>
              <a:t>ubsidies for oil, coal and natural gas are </a:t>
            </a:r>
            <a:r>
              <a:rPr lang="en-US" sz="5100" dirty="0"/>
              <a:t>US$7 </a:t>
            </a:r>
            <a:r>
              <a:rPr lang="en-US" sz="5100" dirty="0" err="1"/>
              <a:t>tn</a:t>
            </a:r>
            <a:r>
              <a:rPr lang="en-US" sz="5100" dirty="0"/>
              <a:t> or</a:t>
            </a:r>
            <a:r>
              <a:rPr lang="en-US" sz="5100" i="0" dirty="0">
                <a:effectLst/>
              </a:rPr>
              <a:t> 7.1% of global GDP, more government spending on education (4.3%) and about 2/3 of health (10.9%).</a:t>
            </a:r>
          </a:p>
          <a:p>
            <a:endParaRPr lang="en-US" sz="5100" i="0" dirty="0">
              <a:effectLst/>
            </a:endParaRPr>
          </a:p>
          <a:p>
            <a:r>
              <a:rPr lang="en-US" sz="5100" i="0" dirty="0">
                <a:effectLst/>
              </a:rPr>
              <a:t>The World Bank (and others) provided some US$3.7bn in trade finance in 2022 funding oil and gas developments.</a:t>
            </a:r>
          </a:p>
          <a:p>
            <a:endParaRPr lang="en-US" sz="5100" i="0" dirty="0">
              <a:effectLst/>
            </a:endParaRPr>
          </a:p>
          <a:p>
            <a:r>
              <a:rPr lang="en-US" sz="5100" i="0" dirty="0">
                <a:effectLst/>
              </a:rPr>
              <a:t>China and India mark a strong increase in renewables.  But </a:t>
            </a:r>
            <a:r>
              <a:rPr lang="en-US" sz="5100" b="0" i="0" dirty="0">
                <a:effectLst/>
              </a:rPr>
              <a:t>starting with 37 GWs of new capacity in 2023 so far, </a:t>
            </a:r>
            <a:r>
              <a:rPr lang="en-US" sz="5100" i="0" dirty="0">
                <a:effectLst/>
              </a:rPr>
              <a:t>India (as many others) </a:t>
            </a:r>
            <a:r>
              <a:rPr lang="en-US" sz="5100" dirty="0"/>
              <a:t>h</a:t>
            </a:r>
            <a:r>
              <a:rPr lang="en-US" sz="5100" i="0" dirty="0">
                <a:effectLst/>
              </a:rPr>
              <a:t>as plans for new coal power plants for 2027-32.</a:t>
            </a:r>
          </a:p>
          <a:p>
            <a:endParaRPr lang="en-US" sz="5100" dirty="0"/>
          </a:p>
          <a:p>
            <a:endParaRPr lang="en-US" sz="5100" dirty="0"/>
          </a:p>
          <a:p>
            <a:pPr marL="0" indent="0">
              <a:buNone/>
            </a:pPr>
            <a:r>
              <a:rPr lang="en-PH" sz="3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https://www.imf.org/en/Blogs/Articles/2023/08/24/fossil-fuel-subsidies-surged-to-record-7-trillion</a:t>
            </a:r>
            <a:r>
              <a:rPr lang="en-PH" sz="3800" dirty="0"/>
              <a:t>; </a:t>
            </a:r>
            <a:r>
              <a:rPr lang="en-PH" sz="3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https://www.urgewald.org/node/1773</a:t>
            </a:r>
            <a:r>
              <a:rPr lang="en-PH" sz="3800" dirty="0"/>
              <a:t>; </a:t>
            </a:r>
            <a:r>
              <a:rPr lang="en-PH" sz="3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https://energyandcleanair.org/publication/chinas-new-coal-power-spree-continues-as-more-provinces-jump-on-the-bandwagon/</a:t>
            </a:r>
            <a:endParaRPr lang="en-PH" sz="3800" dirty="0"/>
          </a:p>
          <a:p>
            <a:endParaRPr lang="en-PH" sz="1500" dirty="0"/>
          </a:p>
        </p:txBody>
      </p:sp>
    </p:spTree>
    <p:extLst>
      <p:ext uri="{BB962C8B-B14F-4D97-AF65-F5344CB8AC3E}">
        <p14:creationId xmlns:p14="http://schemas.microsoft.com/office/powerpoint/2010/main" val="894902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EE4C7-DC94-F8D0-3FCF-6144C7EE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89" y="373514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            Time for Ambitious Carbon Pricing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B28C514-D27B-EBD5-16FE-FD52EDF0E46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1352939"/>
          <a:ext cx="12101803" cy="5505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6796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417B29-82C8-5E23-8279-FA6E025CD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PH" sz="5400" dirty="0">
                <a:latin typeface="+mn-lt"/>
              </a:rPr>
              <a:t>                        Message 1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90B62-D60B-904A-F8D8-0084DCB9C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2" y="2061986"/>
            <a:ext cx="7187473" cy="4119172"/>
          </a:xfrm>
        </p:spPr>
        <p:txBody>
          <a:bodyPr anchor="t">
            <a:normAutofit/>
          </a:bodyPr>
          <a:lstStyle/>
          <a:p>
            <a:endParaRPr lang="en-PH" dirty="0"/>
          </a:p>
          <a:p>
            <a:endParaRPr lang="en-PH" dirty="0"/>
          </a:p>
          <a:p>
            <a:r>
              <a:rPr lang="en-PH" b="1" dirty="0"/>
              <a:t>Super Wicked Climate Change—it has been known for over a century.</a:t>
            </a:r>
          </a:p>
          <a:p>
            <a:pPr marL="0" indent="0">
              <a:buNone/>
            </a:pPr>
            <a:endParaRPr lang="en-PH" sz="2400" b="1" dirty="0"/>
          </a:p>
          <a:p>
            <a:pPr marL="0" indent="0">
              <a:buNone/>
            </a:pPr>
            <a:r>
              <a:rPr lang="en-US" sz="2400" b="0" i="1" u="none" strike="noStrike" dirty="0">
                <a:effectLst/>
              </a:rPr>
              <a:t>“Changes in carbon dioxide levels could substantially alter temperatures through the greenhouse effect”.  Svante Arrhenius, Sweden, 1896.</a:t>
            </a:r>
            <a:endParaRPr lang="en-US" sz="2400" b="0" i="1" dirty="0">
              <a:effectLst/>
            </a:endParaRPr>
          </a:p>
          <a:p>
            <a:endParaRPr lang="en-PH" sz="2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5EEA91-DBAA-D14E-6EB3-7B5D47D96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966" y="2766742"/>
            <a:ext cx="4024623" cy="268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97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F358A9-CC49-DBDF-9121-41C435DEC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6497" y="143123"/>
            <a:ext cx="7992454" cy="818986"/>
          </a:xfrm>
        </p:spPr>
        <p:txBody>
          <a:bodyPr anchor="b">
            <a:noAutofit/>
          </a:bodyPr>
          <a:lstStyle/>
          <a:p>
            <a:r>
              <a:rPr lang="en-PH" sz="3600" b="1" dirty="0">
                <a:latin typeface="+mn-lt"/>
              </a:rPr>
              <a:t>   Forests, a low hanging fruit, under fire</a:t>
            </a:r>
          </a:p>
        </p:txBody>
      </p:sp>
      <p:pic>
        <p:nvPicPr>
          <p:cNvPr id="6" name="Picture 5" descr="A forest covered in mist">
            <a:extLst>
              <a:ext uri="{FF2B5EF4-FFF2-40B4-BE49-F238E27FC236}">
                <a16:creationId xmlns:a16="http://schemas.microsoft.com/office/drawing/2014/main" id="{CA90110B-3BC8-411C-89B2-9E83B7C88C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63" r="26798" b="-1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748C3-BE85-BF6F-A6F9-CF479016F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6498" y="962110"/>
            <a:ext cx="7706606" cy="4869524"/>
          </a:xfrm>
        </p:spPr>
        <p:txBody>
          <a:bodyPr>
            <a:noAutofit/>
          </a:bodyPr>
          <a:lstStyle/>
          <a:p>
            <a:r>
              <a:rPr lang="en-US" b="0" i="0" dirty="0">
                <a:effectLst/>
              </a:rPr>
              <a:t>Forest fires destroying an additional Belgium globally each year.</a:t>
            </a:r>
          </a:p>
          <a:p>
            <a:r>
              <a:rPr lang="en-US" dirty="0"/>
              <a:t>Biodiversity is being decimated with ½ of the species suffering a population decline.</a:t>
            </a:r>
            <a:endParaRPr lang="en-US" b="0" i="0" dirty="0">
              <a:effectLst/>
            </a:endParaRPr>
          </a:p>
          <a:p>
            <a:r>
              <a:rPr lang="en-US" dirty="0"/>
              <a:t>Afforestation target notwithstanding, </a:t>
            </a:r>
            <a:r>
              <a:rPr lang="en-US" b="0" i="0" dirty="0">
                <a:effectLst/>
              </a:rPr>
              <a:t>Parliament amends India’s Forest Conservation Act of 1980, that </a:t>
            </a:r>
            <a:r>
              <a:rPr lang="en-US" b="0" i="0">
                <a:effectLst/>
              </a:rPr>
              <a:t>will worsen </a:t>
            </a:r>
            <a:r>
              <a:rPr lang="en-US" b="0" i="0" dirty="0">
                <a:effectLst/>
              </a:rPr>
              <a:t>deforestation 1/.</a:t>
            </a:r>
          </a:p>
          <a:p>
            <a:pPr marL="0" indent="0">
              <a:buNone/>
            </a:pPr>
            <a:r>
              <a:rPr lang="en-US" dirty="0"/>
              <a:t>Meanwhile,</a:t>
            </a:r>
            <a:endParaRPr lang="en-US" b="0" i="0" dirty="0">
              <a:effectLst/>
            </a:endParaRPr>
          </a:p>
          <a:p>
            <a:r>
              <a:rPr lang="en-US" b="0" i="0" dirty="0">
                <a:effectLst/>
              </a:rPr>
              <a:t>The rate of deforestation under new Brazilian administration drops 34% in first 6 months.</a:t>
            </a:r>
            <a:endParaRPr lang="en-PH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7F08CDE1-A660-9F54-CB18-5F799464EDC0}"/>
              </a:ext>
            </a:extLst>
          </p:cNvPr>
          <p:cNvSpPr/>
          <p:nvPr/>
        </p:nvSpPr>
        <p:spPr>
          <a:xfrm>
            <a:off x="4196497" y="5831633"/>
            <a:ext cx="7992454" cy="1026367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PH" dirty="0"/>
              <a:t>1/ https://www.deccanherald.com/opinion/an-ecological-crisis-legislated-2685348</a:t>
            </a:r>
          </a:p>
        </p:txBody>
      </p:sp>
    </p:spTree>
    <p:extLst>
      <p:ext uri="{BB962C8B-B14F-4D97-AF65-F5344CB8AC3E}">
        <p14:creationId xmlns:p14="http://schemas.microsoft.com/office/powerpoint/2010/main" val="726239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9F982F-AABC-F331-7395-11E155652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588" y="-585216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latin typeface="+mn-lt"/>
              </a:rPr>
              <a:t>       Paradigm Shift</a:t>
            </a:r>
            <a:endParaRPr lang="en-US" sz="5400" b="1" dirty="0"/>
          </a:p>
        </p:txBody>
      </p:sp>
      <p:pic>
        <p:nvPicPr>
          <p:cNvPr id="31" name="Picture 30" descr="Close up of a solar panel">
            <a:extLst>
              <a:ext uri="{FF2B5EF4-FFF2-40B4-BE49-F238E27FC236}">
                <a16:creationId xmlns:a16="http://schemas.microsoft.com/office/drawing/2014/main" id="{46D441AC-5E45-23CB-EBC6-64E9684F0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80" r="28876" b="-2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7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E8224-DF2E-202B-406C-C7762E81D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2542" y="1197863"/>
            <a:ext cx="8048666" cy="5147277"/>
          </a:xfrm>
        </p:spPr>
        <p:txBody>
          <a:bodyPr>
            <a:noAutofit/>
          </a:bodyPr>
          <a:lstStyle/>
          <a:p>
            <a:r>
              <a:rPr lang="en-US" dirty="0">
                <a:ea typeface="Times New Roman" panose="02020603050405020304" pitchFamily="18" charset="0"/>
              </a:rPr>
              <a:t>The climate crisis</a:t>
            </a:r>
            <a:r>
              <a:rPr lang="en-US" dirty="0">
                <a:effectLst/>
                <a:ea typeface="Times New Roman" panose="02020603050405020304" pitchFamily="18" charset="0"/>
              </a:rPr>
              <a:t> is a chance to </a:t>
            </a:r>
            <a:r>
              <a:rPr lang="en-US" dirty="0">
                <a:ea typeface="Times New Roman" panose="02020603050405020304" pitchFamily="18" charset="0"/>
              </a:rPr>
              <a:t>target</a:t>
            </a:r>
            <a:r>
              <a:rPr lang="en-US" dirty="0">
                <a:effectLst/>
                <a:ea typeface="Times New Roman" panose="02020603050405020304" pitchFamily="18" charset="0"/>
              </a:rPr>
              <a:t> the quality of growth including natural capital rather than (gross) quantity.</a:t>
            </a:r>
          </a:p>
          <a:p>
            <a:endParaRPr lang="en-US" dirty="0">
              <a:effectLst/>
              <a:ea typeface="Times New Roman" panose="02020603050405020304" pitchFamily="18" charset="0"/>
            </a:endParaRPr>
          </a:p>
          <a:p>
            <a:r>
              <a:rPr lang="en-US" dirty="0">
                <a:ea typeface="Times New Roman" panose="02020603050405020304" pitchFamily="18" charset="0"/>
              </a:rPr>
              <a:t>It pays to frontload climate investment during 2020s, as i</a:t>
            </a:r>
            <a:r>
              <a:rPr lang="en-US" dirty="0">
                <a:effectLst/>
                <a:ea typeface="Times New Roman" panose="02020603050405020304" pitchFamily="18" charset="0"/>
              </a:rPr>
              <a:t>mmediate restructuring is far more cost effective than gradual changes.</a:t>
            </a:r>
          </a:p>
          <a:p>
            <a:endParaRPr lang="en-US" dirty="0">
              <a:effectLst/>
              <a:ea typeface="Times New Roman" panose="02020603050405020304" pitchFamily="18" charset="0"/>
            </a:endParaRPr>
          </a:p>
          <a:p>
            <a:r>
              <a:rPr lang="en-US" dirty="0"/>
              <a:t>Asia could gain a competitive edge in agriculture, energy and transport with a decisive shift to renewables and low carbon growth. </a:t>
            </a:r>
          </a:p>
        </p:txBody>
      </p:sp>
    </p:spTree>
    <p:extLst>
      <p:ext uri="{BB962C8B-B14F-4D97-AF65-F5344CB8AC3E}">
        <p14:creationId xmlns:p14="http://schemas.microsoft.com/office/powerpoint/2010/main" val="1412439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4172FA-6A23-D1FA-651E-403C77BC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                  </a:t>
            </a:r>
            <a:r>
              <a:rPr lang="en-US" sz="4000" b="1" dirty="0">
                <a:solidFill>
                  <a:srgbClr val="FFFFFF"/>
                </a:solidFill>
                <a:latin typeface="+mn-lt"/>
              </a:rPr>
              <a:t>Thank you!</a:t>
            </a:r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70295C-D970-849B-5B48-F08525F386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00" b="4646"/>
          <a:stretch/>
        </p:blipFill>
        <p:spPr>
          <a:xfrm>
            <a:off x="493354" y="484633"/>
            <a:ext cx="8083083" cy="5636250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84AE7A-3B3F-F46E-DEDB-18083213E2E2}"/>
              </a:ext>
            </a:extLst>
          </p:cNvPr>
          <p:cNvSpPr txBox="1"/>
          <p:nvPr/>
        </p:nvSpPr>
        <p:spPr>
          <a:xfrm>
            <a:off x="3048778" y="3244334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71487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0E25EE-742E-7114-F5DF-556DE39CB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en-PH" sz="4000" b="1" dirty="0"/>
              <a:t>                    </a:t>
            </a:r>
            <a:r>
              <a:rPr lang="en-PH" sz="4000" b="1" dirty="0">
                <a:latin typeface="+mn-lt"/>
              </a:rPr>
              <a:t>Climate Acceleration in 2023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9C92519-A9A2-E4B8-C903-AEFDC7F7E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935" y="1581665"/>
            <a:ext cx="5114220" cy="4697836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dirty="0"/>
              <a:t>Historic wildfires in Canada, Greece, Hawaii, Portugal, Spain.</a:t>
            </a:r>
          </a:p>
          <a:p>
            <a:r>
              <a:rPr lang="en-PH" dirty="0"/>
              <a:t>Severe floods in China, India, Italy, Libya, Slovenia, Vermont.</a:t>
            </a:r>
          </a:p>
          <a:p>
            <a:r>
              <a:rPr lang="en-US" dirty="0">
                <a:effectLst/>
              </a:rPr>
              <a:t>Summer of 2023 hottest on record.</a:t>
            </a:r>
          </a:p>
          <a:p>
            <a:r>
              <a:rPr lang="en-US" dirty="0">
                <a:effectLst/>
              </a:rPr>
              <a:t>Antarctic Sea Ice at a ‘Very Concerning’ record low</a:t>
            </a:r>
            <a:r>
              <a:rPr lang="en-US" sz="2400" dirty="0">
                <a:effectLst/>
              </a:rPr>
              <a:t>.</a:t>
            </a:r>
            <a:endParaRPr lang="en-PH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25F620-04A7-D82D-2E9E-3A136D9DE1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18" b="-1"/>
          <a:stretch/>
        </p:blipFill>
        <p:spPr>
          <a:xfrm>
            <a:off x="5457156" y="1362270"/>
            <a:ext cx="6612794" cy="4527784"/>
          </a:xfrm>
          <a:prstGeom prst="rect">
            <a:avLst/>
          </a:prstGeom>
        </p:spPr>
      </p:pic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E5E17396-3612-95DC-0401-CA7F2C3C6CF0}"/>
              </a:ext>
            </a:extLst>
          </p:cNvPr>
          <p:cNvSpPr/>
          <p:nvPr/>
        </p:nvSpPr>
        <p:spPr>
          <a:xfrm>
            <a:off x="0" y="6492875"/>
            <a:ext cx="11950809" cy="365125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PH" dirty="0"/>
              <a:t>Source: Frank Van </a:t>
            </a:r>
            <a:r>
              <a:rPr lang="en-PH" dirty="0" err="1"/>
              <a:t>Gansbeke</a:t>
            </a:r>
            <a:r>
              <a:rPr lang="en-PH" dirty="0"/>
              <a:t> &amp; Arnaud </a:t>
            </a:r>
            <a:r>
              <a:rPr lang="en-PH" dirty="0" err="1"/>
              <a:t>Brohe</a:t>
            </a:r>
            <a:r>
              <a:rPr lang="en-US" dirty="0"/>
              <a:t> “Will the next financial crisis be triggered by climate change?”</a:t>
            </a:r>
            <a:r>
              <a:rPr lang="en-PH" dirty="0"/>
              <a:t>, 15/09/2023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80307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3" name="Rectangle 2062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9324CB-B633-BB23-AA08-A21B05DD4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771" y="315544"/>
            <a:ext cx="5505123" cy="1813532"/>
          </a:xfrm>
        </p:spPr>
        <p:txBody>
          <a:bodyPr anchor="b">
            <a:normAutofit/>
          </a:bodyPr>
          <a:lstStyle/>
          <a:p>
            <a:r>
              <a:rPr lang="en-PH" sz="3100" b="1" dirty="0">
                <a:latin typeface="+mn-lt"/>
              </a:rPr>
              <a:t>India’s Recent Climate Disasters</a:t>
            </a:r>
            <a:br>
              <a:rPr lang="en-PH" sz="2800" b="1" dirty="0">
                <a:latin typeface="+mn-lt"/>
              </a:rPr>
            </a:br>
            <a:r>
              <a:rPr lang="en-PH" sz="2800" b="1" dirty="0">
                <a:latin typeface="+mn-lt"/>
              </a:rPr>
              <a:t>  </a:t>
            </a:r>
            <a:br>
              <a:rPr lang="en-PH" sz="3100" b="1" dirty="0">
                <a:latin typeface="+mn-lt"/>
              </a:rPr>
            </a:br>
            <a:r>
              <a:rPr lang="en-PH" sz="2700" i="1" dirty="0">
                <a:latin typeface="+mn-lt"/>
              </a:rPr>
              <a:t>Andhra Pradesh, Jammu and Kashmir, Uttarakhand, Uttar Pradesh, Delhi</a:t>
            </a:r>
            <a:endParaRPr lang="en-PH" sz="27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3925060-09E4-4A90-A412-C93D72FA5F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8" r="34802" b="-3"/>
          <a:stretch/>
        </p:blipFill>
        <p:spPr bwMode="auto">
          <a:xfrm>
            <a:off x="88867" y="2983466"/>
            <a:ext cx="3003123" cy="389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EE02C40D-DB93-87F9-F564-734D3A5F50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4" r="19445" b="1"/>
          <a:stretch/>
        </p:blipFill>
        <p:spPr bwMode="auto">
          <a:xfrm>
            <a:off x="88867" y="143992"/>
            <a:ext cx="3016307" cy="278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78E012D-3646-E39C-BABD-8E1D17D4B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6" r="12406"/>
          <a:stretch/>
        </p:blipFill>
        <p:spPr bwMode="auto">
          <a:xfrm>
            <a:off x="3180858" y="4094699"/>
            <a:ext cx="3003123" cy="277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3DFE962-E061-CE4A-9B1E-28B061F96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7" r="30626" b="1"/>
          <a:stretch/>
        </p:blipFill>
        <p:spPr bwMode="auto">
          <a:xfrm>
            <a:off x="3174265" y="143992"/>
            <a:ext cx="3016307" cy="390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octors advise caution as heatwave conditions remain persistant in Delhi">
            <a:extLst>
              <a:ext uri="{FF2B5EF4-FFF2-40B4-BE49-F238E27FC236}">
                <a16:creationId xmlns:a16="http://schemas.microsoft.com/office/drawing/2014/main" id="{C9832EB0-F422-78C4-A048-96E6B9A433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200" y="3069772"/>
            <a:ext cx="4566723" cy="256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457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148D66-AC41-57BF-5202-C36FA925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40080"/>
            <a:ext cx="10860849" cy="526247"/>
          </a:xfrm>
        </p:spPr>
        <p:txBody>
          <a:bodyPr anchor="b">
            <a:normAutofit fontScale="90000"/>
          </a:bodyPr>
          <a:lstStyle/>
          <a:p>
            <a:r>
              <a:rPr lang="en-US" sz="3400" b="1" dirty="0">
                <a:latin typeface="+mn-lt"/>
              </a:rPr>
              <a:t>        Global Cost of Inaction Far Outweighs Global Cost of Action 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7B54D-A09E-F524-C346-F24328E7B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3" y="1492899"/>
            <a:ext cx="6316825" cy="536510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N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Cost of Action</a:t>
            </a:r>
          </a:p>
          <a:p>
            <a:r>
              <a:rPr lang="en-IN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IN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eeping temperatures below 1.5°C would cost in energy alone of US$ 2010 2.4 trillion a year (from 2016) through 2035, with another cited total of US$36 trillion (IPCC 2019).  </a:t>
            </a:r>
          </a:p>
          <a:p>
            <a:r>
              <a:rPr lang="en-IN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Also cited 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US$6.3 trillion a year until 2030 for climate infrastructure (OECD 2022). </a:t>
            </a:r>
          </a:p>
          <a:p>
            <a:pPr marL="0" indent="0">
              <a:buNone/>
            </a:pPr>
            <a:r>
              <a:rPr lang="en-US" sz="2000" b="1" dirty="0">
                <a:cs typeface="Times New Roman" panose="02020603050405020304" pitchFamily="18" charset="0"/>
              </a:rPr>
              <a:t>Cost of Inaction</a:t>
            </a:r>
          </a:p>
          <a:p>
            <a:r>
              <a:rPr lang="en-IN" sz="2000" dirty="0">
                <a:ea typeface="Times New Roman" panose="02020603050405020304" pitchFamily="18" charset="0"/>
              </a:rPr>
              <a:t>In contrast, a</a:t>
            </a:r>
            <a:r>
              <a:rPr lang="en-IN" sz="2000" dirty="0">
                <a:effectLst/>
                <a:ea typeface="Times New Roman" panose="02020603050405020304" pitchFamily="18" charset="0"/>
              </a:rPr>
              <a:t>verted global indemnities with </a:t>
            </a:r>
            <a:r>
              <a:rPr lang="en-IN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1.5°C </a:t>
            </a:r>
            <a:r>
              <a:rPr lang="en-IN" sz="2000" dirty="0">
                <a:effectLst/>
                <a:ea typeface="Times New Roman" panose="02020603050405020304" pitchFamily="18" charset="0"/>
              </a:rPr>
              <a:t>could be </a:t>
            </a:r>
            <a:r>
              <a:rPr lang="en-IN" sz="2000" u="none" strike="noStrike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US$125 trillion to 790 trillion</a:t>
            </a:r>
            <a:r>
              <a:rPr lang="en-IN" sz="2000" dirty="0">
                <a:effectLst/>
                <a:ea typeface="Times New Roman" panose="02020603050405020304" pitchFamily="18" charset="0"/>
              </a:rPr>
              <a:t> by 2100 (Wei et al 2020). </a:t>
            </a:r>
          </a:p>
          <a:p>
            <a:r>
              <a:rPr lang="en-IN" sz="2000" dirty="0">
                <a:ea typeface="Times New Roman" panose="02020603050405020304" pitchFamily="18" charset="0"/>
              </a:rPr>
              <a:t>G</a:t>
            </a:r>
            <a:r>
              <a:rPr lang="en-IN" sz="2000" dirty="0">
                <a:effectLst/>
                <a:ea typeface="Times New Roman" panose="02020603050405020304" pitchFamily="18" charset="0"/>
              </a:rPr>
              <a:t>lobal GDP pc could fall by over 7% by 2100 with a </a:t>
            </a:r>
            <a:r>
              <a:rPr lang="en-IN" sz="2000" dirty="0">
                <a:effectLst/>
                <a:ea typeface="DengXian" panose="02010600030101010101" pitchFamily="2" charset="-122"/>
              </a:rPr>
              <a:t>0.04°C temperature rise </a:t>
            </a:r>
            <a:r>
              <a:rPr lang="en-IN" sz="2000" dirty="0">
                <a:ea typeface="DengXian" panose="02010600030101010101" pitchFamily="2" charset="-122"/>
              </a:rPr>
              <a:t>a </a:t>
            </a:r>
            <a:r>
              <a:rPr lang="en-IN" sz="2000" dirty="0">
                <a:effectLst/>
                <a:ea typeface="DengXian" panose="02010600030101010101" pitchFamily="2" charset="-122"/>
              </a:rPr>
              <a:t>year in contrast to a loss of 1% with a temperature rise of 0.01% </a:t>
            </a:r>
            <a:r>
              <a:rPr lang="en-IN" sz="2000" dirty="0">
                <a:effectLst/>
                <a:ea typeface="Times New Roman" panose="02020603050405020304" pitchFamily="18" charset="0"/>
              </a:rPr>
              <a:t>(Kahn et.al. 2019). </a:t>
            </a:r>
          </a:p>
          <a:p>
            <a:pPr marL="0" indent="0">
              <a:buNone/>
            </a:pPr>
            <a:r>
              <a:rPr lang="en-IN" sz="2000" i="1" dirty="0">
                <a:ea typeface="Times New Roman" panose="02020603050405020304" pitchFamily="18" charset="0"/>
              </a:rPr>
              <a:t>(Social)  benefit-cost ratios of climate investment revolve </a:t>
            </a:r>
            <a:r>
              <a:rPr lang="en-IN" sz="2000" i="1" dirty="0">
                <a:ea typeface="Times New Roman" panose="02020603050405020304" pitchFamily="18" charset="0"/>
                <a:hlinkClick r:id="rId3"/>
              </a:rPr>
              <a:t>around 5 </a:t>
            </a:r>
            <a:r>
              <a:rPr lang="en-IN" sz="2000" i="1" dirty="0">
                <a:ea typeface="Times New Roman" panose="02020603050405020304" pitchFamily="18" charset="0"/>
              </a:rPr>
              <a:t>or more.</a:t>
            </a:r>
            <a:endParaRPr lang="en-IN" sz="2000" i="1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7" name="Graphic 6" descr="Chat">
            <a:extLst>
              <a:ext uri="{FF2B5EF4-FFF2-40B4-BE49-F238E27FC236}">
                <a16:creationId xmlns:a16="http://schemas.microsoft.com/office/drawing/2014/main" id="{803CD6E1-1FF9-D02E-99AF-4E2B8B8F8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67330" y="1019400"/>
            <a:ext cx="5141167" cy="5607622"/>
          </a:xfrm>
          <a:prstGeom prst="rect">
            <a:avLst/>
          </a:prstGeom>
        </p:spPr>
      </p:pic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8D255F5-A420-9CF0-0BA1-02A5D9678C21}"/>
              </a:ext>
            </a:extLst>
          </p:cNvPr>
          <p:cNvSpPr/>
          <p:nvPr/>
        </p:nvSpPr>
        <p:spPr>
          <a:xfrm>
            <a:off x="7426518" y="2115047"/>
            <a:ext cx="4007458" cy="2568271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2000" i="1" dirty="0"/>
              <a:t>The Fallacy of Climate versus </a:t>
            </a:r>
            <a:r>
              <a:rPr lang="en-PH" sz="2000" dirty="0"/>
              <a:t>Poverty</a:t>
            </a:r>
          </a:p>
          <a:p>
            <a:pPr algn="ctr"/>
            <a:endParaRPr lang="en-PH" sz="2000" dirty="0"/>
          </a:p>
          <a:p>
            <a:pPr algn="ctr"/>
            <a:r>
              <a:rPr lang="en-PH" sz="2000" dirty="0"/>
              <a:t>When 1/3 of Pakistan goes under water (2022) and fires erase the size of Germany from Canada (2023), poverty reduction and climate mitigation become inseparable.</a:t>
            </a:r>
          </a:p>
        </p:txBody>
      </p:sp>
    </p:spTree>
    <p:extLst>
      <p:ext uri="{BB962C8B-B14F-4D97-AF65-F5344CB8AC3E}">
        <p14:creationId xmlns:p14="http://schemas.microsoft.com/office/powerpoint/2010/main" val="497734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584C-84C8-4C1A-40FB-0DCB62347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3" y="365125"/>
            <a:ext cx="11537343" cy="1325563"/>
          </a:xfrm>
        </p:spPr>
        <p:txBody>
          <a:bodyPr>
            <a:normAutofit fontScale="90000"/>
          </a:bodyPr>
          <a:lstStyle/>
          <a:p>
            <a:r>
              <a:rPr lang="en-PH" dirty="0">
                <a:latin typeface="+mn-lt"/>
              </a:rPr>
              <a:t>                   </a:t>
            </a:r>
            <a:r>
              <a:rPr lang="en-PH" b="1" dirty="0">
                <a:latin typeface="+mn-lt"/>
              </a:rPr>
              <a:t>Non-Convergence of the Crisis</a:t>
            </a:r>
            <a:br>
              <a:rPr lang="en-PH" b="1" dirty="0">
                <a:latin typeface="+mn-lt"/>
              </a:rPr>
            </a:br>
            <a:r>
              <a:rPr lang="en-US" sz="31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Human activities are pushing the </a:t>
            </a:r>
            <a:r>
              <a:rPr lang="en-US" sz="3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world outside a “safe operating space”1/.</a:t>
            </a:r>
            <a:endParaRPr lang="en-PH" sz="3100" b="1" dirty="0"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027974-65F4-A3EA-FBE7-1030E08BCE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505" y="1948071"/>
            <a:ext cx="6527958" cy="4134678"/>
          </a:xfr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494F0480-B4D6-B014-4707-5226F9860197}"/>
              </a:ext>
            </a:extLst>
          </p:cNvPr>
          <p:cNvSpPr/>
          <p:nvPr/>
        </p:nvSpPr>
        <p:spPr>
          <a:xfrm>
            <a:off x="8632797" y="2232846"/>
            <a:ext cx="1129085" cy="4850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CA2EC598-BC13-72BE-E361-5FBDCBC68990}"/>
              </a:ext>
            </a:extLst>
          </p:cNvPr>
          <p:cNvSpPr/>
          <p:nvPr/>
        </p:nvSpPr>
        <p:spPr>
          <a:xfrm>
            <a:off x="8600991" y="4140125"/>
            <a:ext cx="1192696" cy="48503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7A5EA37F-5923-C7BA-61A4-0541C3F5A93C}"/>
              </a:ext>
            </a:extLst>
          </p:cNvPr>
          <p:cNvSpPr/>
          <p:nvPr/>
        </p:nvSpPr>
        <p:spPr>
          <a:xfrm>
            <a:off x="6782463" y="2926081"/>
            <a:ext cx="1566407" cy="1017766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  <a:p>
            <a:pPr algn="ctr"/>
            <a:r>
              <a:rPr lang="en-PH" dirty="0"/>
              <a:t>Forest Fires</a:t>
            </a:r>
          </a:p>
          <a:p>
            <a:pPr algn="ctr"/>
            <a:r>
              <a:rPr lang="en-PH" dirty="0"/>
              <a:t>Ecological Destruction</a:t>
            </a:r>
          </a:p>
          <a:p>
            <a:pPr algn="ctr"/>
            <a:endParaRPr lang="en-PH" dirty="0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A29CE20A-A867-1E2A-F225-9F312FA74590}"/>
              </a:ext>
            </a:extLst>
          </p:cNvPr>
          <p:cNvSpPr/>
          <p:nvPr/>
        </p:nvSpPr>
        <p:spPr>
          <a:xfrm>
            <a:off x="10273085" y="2926081"/>
            <a:ext cx="1717482" cy="946204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/>
              <a:t>Global Warming</a:t>
            </a:r>
          </a:p>
          <a:p>
            <a:pPr algn="ctr"/>
            <a:r>
              <a:rPr lang="en-PH" dirty="0"/>
              <a:t>Extinction of Species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78D82-2B47-4CD7-E846-290B9AE96BCA}"/>
              </a:ext>
            </a:extLst>
          </p:cNvPr>
          <p:cNvSpPr txBox="1"/>
          <p:nvPr/>
        </p:nvSpPr>
        <p:spPr>
          <a:xfrm>
            <a:off x="5072931" y="6225871"/>
            <a:ext cx="5852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H" dirty="0"/>
              <a:t>1/ https://www.science.org/doi/10.1126/sciadv.adh2458</a:t>
            </a:r>
          </a:p>
        </p:txBody>
      </p:sp>
    </p:spTree>
    <p:extLst>
      <p:ext uri="{BB962C8B-B14F-4D97-AF65-F5344CB8AC3E}">
        <p14:creationId xmlns:p14="http://schemas.microsoft.com/office/powerpoint/2010/main" val="277117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91DD3-CDA0-897C-06B8-4829F74B2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26" y="365125"/>
            <a:ext cx="12080033" cy="1325563"/>
          </a:xfrm>
        </p:spPr>
        <p:txBody>
          <a:bodyPr>
            <a:normAutofit/>
          </a:bodyPr>
          <a:lstStyle/>
          <a:p>
            <a:r>
              <a:rPr lang="en-PH" sz="4000" b="1" dirty="0">
                <a:latin typeface="+mn-lt"/>
              </a:rPr>
              <a:t>         System Failure and Urgency for Stress Tests</a:t>
            </a:r>
            <a:br>
              <a:rPr lang="en-PH" sz="4000" b="1" dirty="0">
                <a:latin typeface="+mn-lt"/>
              </a:rPr>
            </a:br>
            <a:r>
              <a:rPr lang="en-PH" sz="4000" b="1" dirty="0">
                <a:latin typeface="+mn-lt"/>
              </a:rPr>
              <a:t>        </a:t>
            </a:r>
            <a:r>
              <a:rPr lang="en-PH" sz="2700" dirty="0">
                <a:latin typeface="+mn-lt"/>
              </a:rPr>
              <a:t>Escalating insurance losses, climate disasters, financial meltdown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29DD32F-C192-DAA3-12FC-5C0703E799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934" y="1583030"/>
            <a:ext cx="10257182" cy="48325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42876D-3F49-A631-CE05-EBED24CDD54D}"/>
              </a:ext>
            </a:extLst>
          </p:cNvPr>
          <p:cNvSpPr txBox="1"/>
          <p:nvPr/>
        </p:nvSpPr>
        <p:spPr>
          <a:xfrm>
            <a:off x="111966" y="5742381"/>
            <a:ext cx="120800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 err="1">
                <a:latin typeface="Abadi" panose="020B0604020104020204" pitchFamily="34" charset="0"/>
              </a:rPr>
              <a:t>Source:www.iopsweb.org</a:t>
            </a:r>
            <a:r>
              <a:rPr lang="en-US" dirty="0">
                <a:latin typeface="Abadi" panose="020B0604020104020204" pitchFamily="34" charset="0"/>
              </a:rPr>
              <a:t>/Working%20Paper%2019%20Stress%20testing%20and%20Scenario%20Analysis%20of%20Pension%20Plans.pdf</a:t>
            </a:r>
          </a:p>
        </p:txBody>
      </p:sp>
    </p:spTree>
    <p:extLst>
      <p:ext uri="{BB962C8B-B14F-4D97-AF65-F5344CB8AC3E}">
        <p14:creationId xmlns:p14="http://schemas.microsoft.com/office/powerpoint/2010/main" val="1305460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76809D-0FB5-2DAB-9187-41FB28F81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9520"/>
            <a:ext cx="5250979" cy="18015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Root Cause, not the Symptoms: Stock vs Flow of Toxic Pollution</a:t>
            </a: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64D7BE-9B17-DDE4-D0FF-75CD91E7DB31}"/>
              </a:ext>
            </a:extLst>
          </p:cNvPr>
          <p:cNvSpPr txBox="1"/>
          <p:nvPr/>
        </p:nvSpPr>
        <p:spPr>
          <a:xfrm>
            <a:off x="55659" y="3310128"/>
            <a:ext cx="5195320" cy="216911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https://www.aeaweb.org/articles?id=10.1257%2Fjep.32.4.3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4190F0-ED3C-36D1-4B31-8998E38F5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543" y="93864"/>
            <a:ext cx="7057518" cy="682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11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0234C-63A5-C0C0-E04D-BFA9C7FEA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72" y="586855"/>
            <a:ext cx="3902654" cy="3531921"/>
          </a:xfrm>
        </p:spPr>
        <p:txBody>
          <a:bodyPr anchor="b">
            <a:normAutofit/>
          </a:bodyPr>
          <a:lstStyle/>
          <a:p>
            <a:pPr algn="r"/>
            <a:r>
              <a:rPr lang="en-PH" sz="4000" b="1" dirty="0">
                <a:solidFill>
                  <a:srgbClr val="FFFFFF"/>
                </a:solidFill>
                <a:latin typeface="+mn-lt"/>
              </a:rPr>
              <a:t>           Disseminate the Attribution Reports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E979C0-198F-8A31-F2DD-B399449A5CD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10321" y="260405"/>
            <a:ext cx="7887694" cy="6337189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Mega floods in Belgium and Germany in 2021 were 1.2-9.0 times more likely than if temperatures had not risen 1.2°C (Hodgson and Heal 2021).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Human-induced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limate change made the 2022 heatwave in India and Pakistan “30 times more likely” (World Weather Attribution 2022). </a:t>
            </a:r>
          </a:p>
          <a:p>
            <a:pPr marL="285750" marR="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ea typeface="DengXian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IN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he heatwave that hit the US in June 2022 was 150 times more likely due to climate change (</a:t>
            </a:r>
            <a:r>
              <a:rPr lang="en-IN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Lombrana</a:t>
            </a:r>
            <a:r>
              <a:rPr lang="en-IN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, 2021).</a:t>
            </a:r>
            <a:r>
              <a:rPr lang="en-IN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812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4956</TotalTime>
  <Words>1507</Words>
  <Application>Microsoft Office PowerPoint</Application>
  <PresentationFormat>Widescreen</PresentationFormat>
  <Paragraphs>121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Abadi</vt:lpstr>
      <vt:lpstr>Arial</vt:lpstr>
      <vt:lpstr>Calibri</vt:lpstr>
      <vt:lpstr>Calibri Light</vt:lpstr>
      <vt:lpstr>Office Theme</vt:lpstr>
      <vt:lpstr>Risk, Resilience, Climate Change</vt:lpstr>
      <vt:lpstr>                        Message 1</vt:lpstr>
      <vt:lpstr>                    Climate Acceleration in 2023</vt:lpstr>
      <vt:lpstr>India’s Recent Climate Disasters    Andhra Pradesh, Jammu and Kashmir, Uttarakhand, Uttar Pradesh, Delhi</vt:lpstr>
      <vt:lpstr>        Global Cost of Inaction Far Outweighs Global Cost of Action </vt:lpstr>
      <vt:lpstr>                   Non-Convergence of the Crisis Human activities are pushing the world outside a “safe operating space”1/.</vt:lpstr>
      <vt:lpstr>         System Failure and Urgency for Stress Tests         Escalating insurance losses, climate disasters, financial meltdown</vt:lpstr>
      <vt:lpstr>Root Cause, not the Symptoms: Stock vs Flow of Toxic Pollution</vt:lpstr>
      <vt:lpstr>           Disseminate the Attribution Reports</vt:lpstr>
      <vt:lpstr>                        Message 2</vt:lpstr>
      <vt:lpstr>Adaptation: Multi-Hazard Early Warning </vt:lpstr>
      <vt:lpstr>Disaster-Resilient Housing:  Maharashtra, Kerala</vt:lpstr>
      <vt:lpstr>    Capital Intensive Adaptation </vt:lpstr>
      <vt:lpstr>         Limits of Adaptation</vt:lpstr>
      <vt:lpstr>                 The Gaping Mitigation Gap</vt:lpstr>
      <vt:lpstr>                        Central Task: Accelerate Energy Transition    </vt:lpstr>
      <vt:lpstr>                        Message 3</vt:lpstr>
      <vt:lpstr>Perverse Fossil Fuel Subsidies</vt:lpstr>
      <vt:lpstr>            Time for Ambitious Carbon Pricing </vt:lpstr>
      <vt:lpstr>   Forests, a low hanging fruit, under fire</vt:lpstr>
      <vt:lpstr>       Paradigm Shift</vt:lpstr>
      <vt:lpstr>                 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Risk, Resilience, Climate Change</dc:title>
  <dc:creator>Vinod Thomas</dc:creator>
  <cp:lastModifiedBy>Vinod Thomas</cp:lastModifiedBy>
  <cp:revision>45</cp:revision>
  <dcterms:created xsi:type="dcterms:W3CDTF">2022-12-17T10:21:08Z</dcterms:created>
  <dcterms:modified xsi:type="dcterms:W3CDTF">2023-09-25T02:55:19Z</dcterms:modified>
</cp:coreProperties>
</file>