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0" r:id="rId4"/>
    <p:sldId id="280" r:id="rId5"/>
    <p:sldId id="281" r:id="rId6"/>
    <p:sldId id="276" r:id="rId7"/>
    <p:sldId id="259" r:id="rId8"/>
    <p:sldId id="272" r:id="rId9"/>
    <p:sldId id="279" r:id="rId10"/>
    <p:sldId id="275"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3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6EB6-DC82-E1FB-4601-A2775864AF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0950913-07C3-3300-81D0-7C14C91F92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29C6B6F-EBA2-7AFA-C977-4F7C193D09D6}"/>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A0C9EF18-0C9B-15EC-06FC-E9F4CA4221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AFA8C1-14C6-60F4-A904-3CF259E2B5E8}"/>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230325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2A277-F465-1AA7-BF8E-311CDE32C38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2EBE4CE-DE7F-3BE7-88EA-8B3A97044C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D00AC5-8860-67C5-D317-6C12E7D504C5}"/>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0784B046-6416-A3DD-6BFD-F4E2DA5D6A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6C10D4-07B5-7C95-2503-BBDC00DB52BE}"/>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256433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0CEAF9-CEDC-33A7-9CEF-457F9EDB0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6BED611-719D-EEE8-80F5-3EA610C959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9498C2B-4D4B-3B1E-9E3A-874ECD62F23C}"/>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3F6168B8-0B62-1B56-DBDA-C6B9462471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F5B792E-D580-2067-B124-9D1E41DA0358}"/>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235431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5D86-1046-2BF8-13E1-8BE3C4CEB08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2D35E5F-D3A4-59E9-BE63-678429F2AE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160F03-2187-7174-978D-068B765997DA}"/>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0ACCB985-F98A-BC3F-A891-96AE9E36E0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6DDFB0-0858-6F04-AE0C-D1110AD07F03}"/>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197982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ADF0E-BF51-F02D-2F55-66B9120263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5E2360F-14D5-DABB-0A14-B1D336BC03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2F5391-AA6E-3C70-A6DD-5E0A288776B9}"/>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69410226-0B2B-8F0A-010B-5A018CD211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5E5114-3A92-DA0C-7123-40061B540F0A}"/>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109829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B470-095F-AD92-6008-D6272D9A9D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7B34BF7-3BC8-F235-5DBE-79132CFAA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ABBD159-8D6E-E91A-8441-8C4A4137DD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E753A6C-F49C-44D7-7EA3-ADA15B97DDB1}"/>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6" name="Footer Placeholder 5">
            <a:extLst>
              <a:ext uri="{FF2B5EF4-FFF2-40B4-BE49-F238E27FC236}">
                <a16:creationId xmlns:a16="http://schemas.microsoft.com/office/drawing/2014/main" id="{7BB93031-E4C9-F5EF-FFE1-37476C563D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00A1F7-2316-9B70-7F92-802FED69A4BD}"/>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131288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C58E0-E15B-1FF2-2D92-A5DEBE26FC3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0BD010-D10C-E854-149A-7DCDE7A17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813031-1EF1-F3EE-D634-2F8BB793BB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D211B70-4453-B17B-DD02-1C5A63E365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ED4C48-764E-0594-4D37-57FBD5451E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BE6B527-ACA8-EB7B-CB80-EF4F3F75E66F}"/>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8" name="Footer Placeholder 7">
            <a:extLst>
              <a:ext uri="{FF2B5EF4-FFF2-40B4-BE49-F238E27FC236}">
                <a16:creationId xmlns:a16="http://schemas.microsoft.com/office/drawing/2014/main" id="{D7E878F6-82B2-8BE8-10D9-0CA081AAE42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7E21B53-108F-554C-0A5C-4B1057173B58}"/>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8276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EB20-7786-6513-8F86-B84BAEE200C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222B7EB-FCA5-189A-C055-99F4FB869778}"/>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4" name="Footer Placeholder 3">
            <a:extLst>
              <a:ext uri="{FF2B5EF4-FFF2-40B4-BE49-F238E27FC236}">
                <a16:creationId xmlns:a16="http://schemas.microsoft.com/office/drawing/2014/main" id="{070F1E00-52A0-439F-DF30-6E922B75010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F2FAADC-D882-BCC4-EA71-957154AAB4B1}"/>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293034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4A25EB-80DC-E5FA-4E6D-6EF70336B8ED}"/>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3" name="Footer Placeholder 2">
            <a:extLst>
              <a:ext uri="{FF2B5EF4-FFF2-40B4-BE49-F238E27FC236}">
                <a16:creationId xmlns:a16="http://schemas.microsoft.com/office/drawing/2014/main" id="{CCCA1B1F-60EB-1A79-1668-4ADC22DE023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7CAD343-D9B9-5DCA-E341-DA31811CEE8D}"/>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310785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4228-0E68-80FD-3111-7A5EAB0DB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350D1C1-8449-CB90-5B59-8B3DAD9A25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42369FF-4069-F8D1-0FAB-A7F996903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3218E-563E-A18F-F813-EC1D02E73AB8}"/>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6" name="Footer Placeholder 5">
            <a:extLst>
              <a:ext uri="{FF2B5EF4-FFF2-40B4-BE49-F238E27FC236}">
                <a16:creationId xmlns:a16="http://schemas.microsoft.com/office/drawing/2014/main" id="{46A17F37-1721-FF28-282D-C164C584F21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076988D-0637-E1D0-9AE9-122BE6ECD29A}"/>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217826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F610-A52F-9C13-3AD6-E3402D8EE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B27437A-054C-59D6-8352-6F90716D0D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1FF2E3F-1A4F-FA30-C4BD-C789B7BF2F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334D0B-C37E-C067-7FD0-94203BC13D09}"/>
              </a:ext>
            </a:extLst>
          </p:cNvPr>
          <p:cNvSpPr>
            <a:spLocks noGrp="1"/>
          </p:cNvSpPr>
          <p:nvPr>
            <p:ph type="dt" sz="half" idx="10"/>
          </p:nvPr>
        </p:nvSpPr>
        <p:spPr/>
        <p:txBody>
          <a:bodyPr/>
          <a:lstStyle/>
          <a:p>
            <a:fld id="{DAFA68C8-516F-4FC7-BDD6-D43F434FF7FE}" type="datetimeFigureOut">
              <a:rPr lang="en-IN" smtClean="0"/>
              <a:t>06-12-2023</a:t>
            </a:fld>
            <a:endParaRPr lang="en-IN"/>
          </a:p>
        </p:txBody>
      </p:sp>
      <p:sp>
        <p:nvSpPr>
          <p:cNvPr id="6" name="Footer Placeholder 5">
            <a:extLst>
              <a:ext uri="{FF2B5EF4-FFF2-40B4-BE49-F238E27FC236}">
                <a16:creationId xmlns:a16="http://schemas.microsoft.com/office/drawing/2014/main" id="{2838936A-6661-A7D8-7138-F042B41093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928E782-4974-1EDF-2CD6-637A981FBD3E}"/>
              </a:ext>
            </a:extLst>
          </p:cNvPr>
          <p:cNvSpPr>
            <a:spLocks noGrp="1"/>
          </p:cNvSpPr>
          <p:nvPr>
            <p:ph type="sldNum" sz="quarter" idx="12"/>
          </p:nvPr>
        </p:nvSpPr>
        <p:spPr/>
        <p:txBody>
          <a:bodyPr/>
          <a:lstStyle/>
          <a:p>
            <a:fld id="{57201FF2-ACA1-4B3C-B43D-6524C071844A}" type="slidenum">
              <a:rPr lang="en-IN" smtClean="0"/>
              <a:t>‹#›</a:t>
            </a:fld>
            <a:endParaRPr lang="en-IN"/>
          </a:p>
        </p:txBody>
      </p:sp>
    </p:spTree>
    <p:extLst>
      <p:ext uri="{BB962C8B-B14F-4D97-AF65-F5344CB8AC3E}">
        <p14:creationId xmlns:p14="http://schemas.microsoft.com/office/powerpoint/2010/main" val="66725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8E6F2-A31E-A4BC-B16C-040EC8816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32E173E-4376-F0B4-E0B3-D8AA3357EC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F5B53A-E8AF-8914-4C79-E4ED2E8944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A68C8-516F-4FC7-BDD6-D43F434FF7FE}" type="datetimeFigureOut">
              <a:rPr lang="en-IN" smtClean="0"/>
              <a:t>06-12-2023</a:t>
            </a:fld>
            <a:endParaRPr lang="en-IN"/>
          </a:p>
        </p:txBody>
      </p:sp>
      <p:sp>
        <p:nvSpPr>
          <p:cNvPr id="5" name="Footer Placeholder 4">
            <a:extLst>
              <a:ext uri="{FF2B5EF4-FFF2-40B4-BE49-F238E27FC236}">
                <a16:creationId xmlns:a16="http://schemas.microsoft.com/office/drawing/2014/main" id="{6E56B8FB-EB66-1CFA-3F22-F48AB364E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B98AE4F-E1D0-E4D7-F9B5-F677770F0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01FF2-ACA1-4B3C-B43D-6524C071844A}" type="slidenum">
              <a:rPr lang="en-IN" smtClean="0"/>
              <a:t>‹#›</a:t>
            </a:fld>
            <a:endParaRPr lang="en-IN"/>
          </a:p>
        </p:txBody>
      </p:sp>
    </p:spTree>
    <p:extLst>
      <p:ext uri="{BB962C8B-B14F-4D97-AF65-F5344CB8AC3E}">
        <p14:creationId xmlns:p14="http://schemas.microsoft.com/office/powerpoint/2010/main" val="209830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to.org/english/tratop_e/envir_e/edis04_e.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E318-BB5C-61C1-6FBC-0B717AC512E7}"/>
              </a:ext>
            </a:extLst>
          </p:cNvPr>
          <p:cNvSpPr>
            <a:spLocks noGrp="1"/>
          </p:cNvSpPr>
          <p:nvPr>
            <p:ph type="ctrTitle"/>
          </p:nvPr>
        </p:nvSpPr>
        <p:spPr/>
        <p:txBody>
          <a:bodyPr/>
          <a:lstStyle/>
          <a:p>
            <a:r>
              <a:rPr lang="en-IN" dirty="0" err="1"/>
              <a:t>CBAM</a:t>
            </a:r>
            <a:r>
              <a:rPr lang="en-IN" dirty="0"/>
              <a:t>: A contentious trade tool </a:t>
            </a:r>
          </a:p>
        </p:txBody>
      </p:sp>
      <p:sp>
        <p:nvSpPr>
          <p:cNvPr id="3" name="Subtitle 2">
            <a:extLst>
              <a:ext uri="{FF2B5EF4-FFF2-40B4-BE49-F238E27FC236}">
                <a16:creationId xmlns:a16="http://schemas.microsoft.com/office/drawing/2014/main" id="{2E7069F5-7EEB-7C69-39F9-D4081772DEBA}"/>
              </a:ext>
            </a:extLst>
          </p:cNvPr>
          <p:cNvSpPr>
            <a:spLocks noGrp="1"/>
          </p:cNvSpPr>
          <p:nvPr>
            <p:ph type="subTitle" idx="1"/>
          </p:nvPr>
        </p:nvSpPr>
        <p:spPr/>
        <p:txBody>
          <a:bodyPr/>
          <a:lstStyle/>
          <a:p>
            <a:r>
              <a:rPr lang="en-IN" dirty="0"/>
              <a:t>Aradhna Aggarwal </a:t>
            </a:r>
          </a:p>
          <a:p>
            <a:r>
              <a:rPr lang="en-IN" dirty="0"/>
              <a:t>Full Professor </a:t>
            </a:r>
          </a:p>
          <a:p>
            <a:r>
              <a:rPr lang="en-IN" dirty="0"/>
              <a:t>Copenhagen Business School </a:t>
            </a:r>
          </a:p>
        </p:txBody>
      </p:sp>
    </p:spTree>
    <p:extLst>
      <p:ext uri="{BB962C8B-B14F-4D97-AF65-F5344CB8AC3E}">
        <p14:creationId xmlns:p14="http://schemas.microsoft.com/office/powerpoint/2010/main" val="339195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094A-FC6F-531A-056D-CAF65290F9C4}"/>
              </a:ext>
            </a:extLst>
          </p:cNvPr>
          <p:cNvSpPr>
            <a:spLocks noGrp="1"/>
          </p:cNvSpPr>
          <p:nvPr>
            <p:ph type="title"/>
          </p:nvPr>
        </p:nvSpPr>
        <p:spPr/>
        <p:txBody>
          <a:bodyPr>
            <a:normAutofit/>
          </a:bodyPr>
          <a:lstStyle/>
          <a:p>
            <a:r>
              <a:rPr lang="en-IN" sz="3200" dirty="0"/>
              <a:t>Is it  sufficient to bring GHG emission down significantly? </a:t>
            </a:r>
          </a:p>
        </p:txBody>
      </p:sp>
      <p:sp>
        <p:nvSpPr>
          <p:cNvPr id="3" name="Content Placeholder 2">
            <a:extLst>
              <a:ext uri="{FF2B5EF4-FFF2-40B4-BE49-F238E27FC236}">
                <a16:creationId xmlns:a16="http://schemas.microsoft.com/office/drawing/2014/main" id="{9B2AB50C-0F81-22D2-78FA-DA3CD1CD9D0C}"/>
              </a:ext>
            </a:extLst>
          </p:cNvPr>
          <p:cNvSpPr>
            <a:spLocks noGrp="1"/>
          </p:cNvSpPr>
          <p:nvPr>
            <p:ph idx="1"/>
          </p:nvPr>
        </p:nvSpPr>
        <p:spPr/>
        <p:txBody>
          <a:bodyPr/>
          <a:lstStyle/>
          <a:p>
            <a:r>
              <a:rPr lang="en-US" dirty="0"/>
              <a:t>The sectors covered by the </a:t>
            </a:r>
            <a:r>
              <a:rPr lang="en-US" dirty="0" err="1"/>
              <a:t>CBAM</a:t>
            </a:r>
            <a:r>
              <a:rPr lang="en-US" dirty="0"/>
              <a:t> are significant are a smaller proportion of global emissions than transport, agriculture, or building heating and cooling.</a:t>
            </a:r>
          </a:p>
          <a:p>
            <a:endParaRPr lang="en-US" dirty="0"/>
          </a:p>
          <a:p>
            <a:r>
              <a:rPr lang="en-US" dirty="0"/>
              <a:t>According to an estimate these sectors cover 14.5% of emission. </a:t>
            </a:r>
          </a:p>
          <a:p>
            <a:endParaRPr lang="en-US" dirty="0"/>
          </a:p>
          <a:p>
            <a:r>
              <a:rPr lang="en-US" dirty="0"/>
              <a:t>Reduce emissions from these product categories.</a:t>
            </a:r>
          </a:p>
          <a:p>
            <a:endParaRPr lang="en-IN" dirty="0"/>
          </a:p>
        </p:txBody>
      </p:sp>
    </p:spTree>
    <p:extLst>
      <p:ext uri="{BB962C8B-B14F-4D97-AF65-F5344CB8AC3E}">
        <p14:creationId xmlns:p14="http://schemas.microsoft.com/office/powerpoint/2010/main" val="213683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D2E5-8ABE-55EE-FB7E-16252FC40752}"/>
              </a:ext>
            </a:extLst>
          </p:cNvPr>
          <p:cNvSpPr>
            <a:spLocks noGrp="1"/>
          </p:cNvSpPr>
          <p:nvPr>
            <p:ph type="title"/>
          </p:nvPr>
        </p:nvSpPr>
        <p:spPr/>
        <p:txBody>
          <a:bodyPr>
            <a:normAutofit/>
          </a:bodyPr>
          <a:lstStyle/>
          <a:p>
            <a:r>
              <a:rPr lang="en-US" sz="3200" dirty="0"/>
              <a:t>It remains to be seen how </a:t>
            </a:r>
            <a:r>
              <a:rPr lang="en-US" sz="3200" dirty="0" err="1"/>
              <a:t>CBAM</a:t>
            </a:r>
            <a:r>
              <a:rPr lang="en-US" sz="3200" dirty="0"/>
              <a:t> impacts on global trade and investment. </a:t>
            </a:r>
            <a:endParaRPr lang="en-IN" sz="3200" dirty="0"/>
          </a:p>
        </p:txBody>
      </p:sp>
      <p:sp>
        <p:nvSpPr>
          <p:cNvPr id="3" name="Content Placeholder 2">
            <a:extLst>
              <a:ext uri="{FF2B5EF4-FFF2-40B4-BE49-F238E27FC236}">
                <a16:creationId xmlns:a16="http://schemas.microsoft.com/office/drawing/2014/main" id="{302978B4-D79E-D903-104E-519095390202}"/>
              </a:ext>
            </a:extLst>
          </p:cNvPr>
          <p:cNvSpPr>
            <a:spLocks noGrp="1"/>
          </p:cNvSpPr>
          <p:nvPr>
            <p:ph idx="1"/>
          </p:nvPr>
        </p:nvSpPr>
        <p:spPr/>
        <p:txBody>
          <a:bodyPr>
            <a:normAutofit/>
          </a:bodyPr>
          <a:lstStyle/>
          <a:p>
            <a:r>
              <a:rPr lang="en-US" dirty="0"/>
              <a:t>The </a:t>
            </a:r>
            <a:r>
              <a:rPr lang="en-US" dirty="0" err="1"/>
              <a:t>CBAM</a:t>
            </a:r>
            <a:r>
              <a:rPr lang="en-US" dirty="0"/>
              <a:t> could produce: (1) a race to the top, whereby non-EU countries adopt more ambitious climate policies; (2) a system of mutual recrimination in which countries pursue increasingly protectionist trade policies initiating trade wars; or (3) a scenario that resembles the status quo.</a:t>
            </a:r>
          </a:p>
          <a:p>
            <a:endParaRPr lang="en-US" dirty="0"/>
          </a:p>
          <a:p>
            <a:r>
              <a:rPr lang="en-US" dirty="0"/>
              <a:t>The alternative, mutual pursuit of industrial policies, if properly aligned and managed, could strengthen the alliance and reshape trade relations for the benefit of the climate.</a:t>
            </a:r>
          </a:p>
          <a:p>
            <a:endParaRPr lang="en-IN" dirty="0"/>
          </a:p>
        </p:txBody>
      </p:sp>
    </p:spTree>
    <p:extLst>
      <p:ext uri="{BB962C8B-B14F-4D97-AF65-F5344CB8AC3E}">
        <p14:creationId xmlns:p14="http://schemas.microsoft.com/office/powerpoint/2010/main" val="409348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8BB9-F6AA-39FB-5EA7-F8A866DFF033}"/>
              </a:ext>
            </a:extLst>
          </p:cNvPr>
          <p:cNvSpPr>
            <a:spLocks noGrp="1"/>
          </p:cNvSpPr>
          <p:nvPr>
            <p:ph type="title"/>
          </p:nvPr>
        </p:nvSpPr>
        <p:spPr>
          <a:xfrm>
            <a:off x="838200" y="143691"/>
            <a:ext cx="10515600" cy="749572"/>
          </a:xfrm>
        </p:spPr>
        <p:txBody>
          <a:bodyPr>
            <a:normAutofit fontScale="90000"/>
          </a:bodyPr>
          <a:lstStyle/>
          <a:p>
            <a:pPr marL="457200" lvl="1" indent="0"/>
            <a:br>
              <a:rPr lang="en-US" sz="3600" dirty="0"/>
            </a:br>
            <a:r>
              <a:rPr lang="en-US" sz="3600" dirty="0">
                <a:latin typeface="+mj-lt"/>
              </a:rPr>
              <a:t>The EU Perspective: </a:t>
            </a:r>
            <a:r>
              <a:rPr lang="en-US" sz="3600" dirty="0" err="1">
                <a:latin typeface="+mj-lt"/>
              </a:rPr>
              <a:t>CBAM</a:t>
            </a:r>
            <a:r>
              <a:rPr lang="en-US" sz="3600" dirty="0">
                <a:latin typeface="+mj-lt"/>
              </a:rPr>
              <a:t> is a high point of trade policy </a:t>
            </a:r>
            <a:br>
              <a:rPr lang="en-US" sz="4400" b="1" dirty="0"/>
            </a:br>
            <a:br>
              <a:rPr lang="en-US" sz="3600" dirty="0"/>
            </a:br>
            <a:endParaRPr lang="en-IN" dirty="0"/>
          </a:p>
        </p:txBody>
      </p:sp>
      <p:sp>
        <p:nvSpPr>
          <p:cNvPr id="3" name="Content Placeholder 2">
            <a:extLst>
              <a:ext uri="{FF2B5EF4-FFF2-40B4-BE49-F238E27FC236}">
                <a16:creationId xmlns:a16="http://schemas.microsoft.com/office/drawing/2014/main" id="{1F23FC58-A142-EC40-AC9C-7304D3C03BEC}"/>
              </a:ext>
            </a:extLst>
          </p:cNvPr>
          <p:cNvSpPr>
            <a:spLocks noGrp="1"/>
          </p:cNvSpPr>
          <p:nvPr>
            <p:ph idx="1"/>
          </p:nvPr>
        </p:nvSpPr>
        <p:spPr>
          <a:xfrm>
            <a:off x="150829" y="1121790"/>
            <a:ext cx="11202971" cy="5736210"/>
          </a:xfrm>
        </p:spPr>
        <p:txBody>
          <a:bodyPr>
            <a:normAutofit/>
          </a:bodyPr>
          <a:lstStyle/>
          <a:p>
            <a:pPr lvl="1"/>
            <a:r>
              <a:rPr lang="en-US" sz="2000" dirty="0"/>
              <a:t>The </a:t>
            </a:r>
            <a:r>
              <a:rPr lang="en-US" sz="2000" dirty="0" err="1"/>
              <a:t>CBAM</a:t>
            </a:r>
            <a:r>
              <a:rPr lang="en-US" sz="2000" dirty="0"/>
              <a:t> seeks to strike a balance in the carbon pricing norms that apply to goods imported into the EU and the goods produced domestically in the </a:t>
            </a:r>
          </a:p>
          <a:p>
            <a:pPr lvl="1"/>
            <a:r>
              <a:rPr lang="en-US" sz="2000" dirty="0"/>
              <a:t>EU to prevent leakage, </a:t>
            </a:r>
          </a:p>
          <a:p>
            <a:pPr lvl="1"/>
            <a:endParaRPr lang="en-US" sz="2000" dirty="0"/>
          </a:p>
          <a:p>
            <a:pPr lvl="1"/>
            <a:r>
              <a:rPr lang="en-US" sz="2000" dirty="0"/>
              <a:t>The </a:t>
            </a:r>
            <a:r>
              <a:rPr lang="en-US" sz="2000" dirty="0" err="1"/>
              <a:t>CBAM</a:t>
            </a:r>
            <a:r>
              <a:rPr lang="en-US" sz="2000" dirty="0"/>
              <a:t> will incentivize foreign producers to reduce emissions or encourage their respective governments to establish carbon prices of their own</a:t>
            </a:r>
          </a:p>
          <a:p>
            <a:pPr lvl="1"/>
            <a:endParaRPr lang="en-US" sz="2000" dirty="0"/>
          </a:p>
          <a:p>
            <a:pPr lvl="1"/>
            <a:r>
              <a:rPr lang="en-US" sz="2000" dirty="0"/>
              <a:t>International climate leadership through the </a:t>
            </a:r>
            <a:r>
              <a:rPr lang="en-US" sz="2000" dirty="0" err="1"/>
              <a:t>CBAM</a:t>
            </a:r>
            <a:endParaRPr lang="en-US" sz="2000" dirty="0"/>
          </a:p>
          <a:p>
            <a:pPr lvl="1"/>
            <a:endParaRPr lang="en-US" sz="2000" dirty="0"/>
          </a:p>
          <a:p>
            <a:pPr lvl="1"/>
            <a:r>
              <a:rPr lang="en-US" sz="2000" dirty="0"/>
              <a:t>Domestic politics : </a:t>
            </a:r>
            <a:r>
              <a:rPr lang="en-US" sz="2000" dirty="0" err="1"/>
              <a:t>Favourable</a:t>
            </a:r>
            <a:r>
              <a:rPr lang="en-US" sz="2000" dirty="0"/>
              <a:t> public opinion to sustainability </a:t>
            </a:r>
          </a:p>
          <a:p>
            <a:pPr lvl="1"/>
            <a:endParaRPr lang="en-US" sz="2000" dirty="0"/>
          </a:p>
          <a:p>
            <a:pPr lvl="1"/>
            <a:r>
              <a:rPr lang="en-US" sz="2000" dirty="0"/>
              <a:t>European Commission given authority over emissions calculations, operations control, and management of the platform used by importers to declare emissions. The strengthening of the European Commission vis-à-vis the European Council (i.e., member states) shows deeper regional  integration</a:t>
            </a:r>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dirty="0"/>
          </a:p>
          <a:p>
            <a:pPr marL="457200" lvl="1" indent="0">
              <a:buNone/>
            </a:pPr>
            <a:endParaRPr lang="en-IN" dirty="0"/>
          </a:p>
        </p:txBody>
      </p:sp>
    </p:spTree>
    <p:extLst>
      <p:ext uri="{BB962C8B-B14F-4D97-AF65-F5344CB8AC3E}">
        <p14:creationId xmlns:p14="http://schemas.microsoft.com/office/powerpoint/2010/main" val="192317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9B19-0E59-D10A-E25A-3136ACA04E86}"/>
              </a:ext>
            </a:extLst>
          </p:cNvPr>
          <p:cNvSpPr>
            <a:spLocks noGrp="1"/>
          </p:cNvSpPr>
          <p:nvPr>
            <p:ph type="title"/>
          </p:nvPr>
        </p:nvSpPr>
        <p:spPr>
          <a:xfrm>
            <a:off x="838200" y="365126"/>
            <a:ext cx="10515600" cy="557984"/>
          </a:xfrm>
        </p:spPr>
        <p:txBody>
          <a:bodyPr>
            <a:normAutofit/>
          </a:bodyPr>
          <a:lstStyle/>
          <a:p>
            <a:r>
              <a:rPr lang="en-US" sz="3200" dirty="0"/>
              <a:t>The driver of </a:t>
            </a:r>
            <a:r>
              <a:rPr lang="en-US" sz="3200" dirty="0" err="1"/>
              <a:t>CBAM</a:t>
            </a:r>
            <a:r>
              <a:rPr lang="en-US" sz="3200" dirty="0"/>
              <a:t> </a:t>
            </a:r>
            <a:endParaRPr lang="en-IN" sz="3200" dirty="0"/>
          </a:p>
        </p:txBody>
      </p:sp>
      <p:sp>
        <p:nvSpPr>
          <p:cNvPr id="3" name="Content Placeholder 2">
            <a:extLst>
              <a:ext uri="{FF2B5EF4-FFF2-40B4-BE49-F238E27FC236}">
                <a16:creationId xmlns:a16="http://schemas.microsoft.com/office/drawing/2014/main" id="{6D336E8E-3772-8BF4-6320-2699457893CC}"/>
              </a:ext>
            </a:extLst>
          </p:cNvPr>
          <p:cNvSpPr>
            <a:spLocks noGrp="1"/>
          </p:cNvSpPr>
          <p:nvPr>
            <p:ph idx="1"/>
          </p:nvPr>
        </p:nvSpPr>
        <p:spPr>
          <a:xfrm>
            <a:off x="838200" y="1410789"/>
            <a:ext cx="10515600" cy="4766174"/>
          </a:xfrm>
        </p:spPr>
        <p:txBody>
          <a:bodyPr>
            <a:normAutofit/>
          </a:bodyPr>
          <a:lstStyle/>
          <a:p>
            <a:r>
              <a:rPr lang="en-US" sz="2000" dirty="0"/>
              <a:t>The retirement of the free allowance system </a:t>
            </a:r>
          </a:p>
          <a:p>
            <a:endParaRPr lang="en-US" sz="2000" dirty="0"/>
          </a:p>
          <a:p>
            <a:r>
              <a:rPr lang="en-US" sz="2000" dirty="0"/>
              <a:t>Free allowances are awarded to industries and sectors perceived to have the highest leakage risk due to energy intensity or trade exposure. </a:t>
            </a:r>
          </a:p>
          <a:p>
            <a:endParaRPr lang="en-US" sz="2000" dirty="0"/>
          </a:p>
          <a:p>
            <a:r>
              <a:rPr lang="en-US" sz="2000" dirty="0"/>
              <a:t>Industries at particular risk of leakage receive up to 100 percent of their allowances for free.</a:t>
            </a:r>
          </a:p>
          <a:p>
            <a:endParaRPr lang="en-US" sz="2000" dirty="0"/>
          </a:p>
          <a:p>
            <a:r>
              <a:rPr lang="en-US" sz="2000" dirty="0"/>
              <a:t>Phasing out of free allowance will start from Jan 2026 and be completed by 2034. </a:t>
            </a:r>
            <a:endParaRPr lang="en-IN" sz="2000" dirty="0"/>
          </a:p>
        </p:txBody>
      </p:sp>
    </p:spTree>
    <p:extLst>
      <p:ext uri="{BB962C8B-B14F-4D97-AF65-F5344CB8AC3E}">
        <p14:creationId xmlns:p14="http://schemas.microsoft.com/office/powerpoint/2010/main" val="349870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3BE96-E0BF-7195-BB7D-C3CB343085F3}"/>
              </a:ext>
            </a:extLst>
          </p:cNvPr>
          <p:cNvSpPr>
            <a:spLocks noGrp="1"/>
          </p:cNvSpPr>
          <p:nvPr>
            <p:ph type="title"/>
          </p:nvPr>
        </p:nvSpPr>
        <p:spPr>
          <a:xfrm>
            <a:off x="838200" y="365126"/>
            <a:ext cx="10515600" cy="784406"/>
          </a:xfrm>
        </p:spPr>
        <p:txBody>
          <a:bodyPr>
            <a:normAutofit/>
          </a:bodyPr>
          <a:lstStyle/>
          <a:p>
            <a:r>
              <a:rPr lang="en-US" sz="3200" dirty="0"/>
              <a:t>The exporting countries’ perspective : A protectionary tool </a:t>
            </a:r>
            <a:endParaRPr lang="en-IN" sz="3200" dirty="0"/>
          </a:p>
        </p:txBody>
      </p:sp>
      <p:sp>
        <p:nvSpPr>
          <p:cNvPr id="3" name="Content Placeholder 2">
            <a:extLst>
              <a:ext uri="{FF2B5EF4-FFF2-40B4-BE49-F238E27FC236}">
                <a16:creationId xmlns:a16="http://schemas.microsoft.com/office/drawing/2014/main" id="{CCA7F499-6240-D103-AACA-C9B453E74B50}"/>
              </a:ext>
            </a:extLst>
          </p:cNvPr>
          <p:cNvSpPr>
            <a:spLocks noGrp="1"/>
          </p:cNvSpPr>
          <p:nvPr>
            <p:ph idx="1"/>
          </p:nvPr>
        </p:nvSpPr>
        <p:spPr>
          <a:xfrm>
            <a:off x="707572" y="1300900"/>
            <a:ext cx="10515600" cy="5429838"/>
          </a:xfrm>
        </p:spPr>
        <p:txBody>
          <a:bodyPr>
            <a:normAutofit/>
          </a:bodyPr>
          <a:lstStyle/>
          <a:p>
            <a:r>
              <a:rPr lang="en-US" sz="2200" dirty="0"/>
              <a:t>Import tax to discourage imports ( increasing compliance and cost)</a:t>
            </a:r>
          </a:p>
          <a:p>
            <a:endParaRPr lang="en-IN" sz="2200" dirty="0"/>
          </a:p>
          <a:p>
            <a:r>
              <a:rPr lang="en-IN" sz="2200" dirty="0"/>
              <a:t>Discourages relocation of production to non EU countries ( growing trend towards reshoring , back-shoring and near-shoring in the developed countries). </a:t>
            </a:r>
          </a:p>
          <a:p>
            <a:pPr marL="0" indent="0">
              <a:buNone/>
            </a:pPr>
            <a:endParaRPr lang="en-IN" sz="2200" dirty="0"/>
          </a:p>
          <a:p>
            <a:r>
              <a:rPr lang="en-IN" sz="2200" dirty="0"/>
              <a:t>It is unilateral and its compatibility with international agreements not well established.</a:t>
            </a:r>
          </a:p>
          <a:p>
            <a:endParaRPr lang="en-IN" sz="2200" dirty="0"/>
          </a:p>
          <a:p>
            <a:r>
              <a:rPr lang="en-US" sz="2200" dirty="0">
                <a:solidFill>
                  <a:srgbClr val="080808"/>
                </a:solidFill>
              </a:rPr>
              <a:t>With the US promoting onshoring and EU ensuring no carbon leakage, the developing countries will be increasingly affected and that may lead to trade war</a:t>
            </a:r>
            <a:r>
              <a:rPr lang="en-US" sz="2200" dirty="0">
                <a:solidFill>
                  <a:srgbClr val="080808"/>
                </a:solidFill>
                <a:latin typeface="Publico Text Web"/>
              </a:rPr>
              <a:t>. </a:t>
            </a:r>
            <a:endParaRPr lang="en-IN" sz="2200" dirty="0"/>
          </a:p>
          <a:p>
            <a:endParaRPr lang="en-US" sz="2200" dirty="0"/>
          </a:p>
        </p:txBody>
      </p:sp>
    </p:spTree>
    <p:extLst>
      <p:ext uri="{BB962C8B-B14F-4D97-AF65-F5344CB8AC3E}">
        <p14:creationId xmlns:p14="http://schemas.microsoft.com/office/powerpoint/2010/main" val="36294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C8B2-81B6-5B41-FFCB-FCEDBB692789}"/>
              </a:ext>
            </a:extLst>
          </p:cNvPr>
          <p:cNvSpPr>
            <a:spLocks noGrp="1"/>
          </p:cNvSpPr>
          <p:nvPr>
            <p:ph type="title"/>
          </p:nvPr>
        </p:nvSpPr>
        <p:spPr>
          <a:xfrm>
            <a:off x="838200" y="365126"/>
            <a:ext cx="10515600" cy="860360"/>
          </a:xfrm>
        </p:spPr>
        <p:txBody>
          <a:bodyPr>
            <a:normAutofit/>
          </a:bodyPr>
          <a:lstStyle/>
          <a:p>
            <a:r>
              <a:rPr lang="en-US" sz="3200" dirty="0"/>
              <a:t>Data sharing: Breaches of compositeness principles </a:t>
            </a:r>
            <a:endParaRPr lang="en-IN" sz="3200" dirty="0"/>
          </a:p>
        </p:txBody>
      </p:sp>
      <p:sp>
        <p:nvSpPr>
          <p:cNvPr id="3" name="Content Placeholder 2">
            <a:extLst>
              <a:ext uri="{FF2B5EF4-FFF2-40B4-BE49-F238E27FC236}">
                <a16:creationId xmlns:a16="http://schemas.microsoft.com/office/drawing/2014/main" id="{D66C9B5F-8F33-EFE9-0BEA-B856018C799D}"/>
              </a:ext>
            </a:extLst>
          </p:cNvPr>
          <p:cNvSpPr>
            <a:spLocks noGrp="1"/>
          </p:cNvSpPr>
          <p:nvPr>
            <p:ph idx="1"/>
          </p:nvPr>
        </p:nvSpPr>
        <p:spPr>
          <a:xfrm>
            <a:off x="716437" y="1564850"/>
            <a:ext cx="10637363" cy="5043340"/>
          </a:xfrm>
        </p:spPr>
        <p:txBody>
          <a:bodyPr>
            <a:normAutofit/>
          </a:bodyPr>
          <a:lstStyle/>
          <a:p>
            <a:endParaRPr lang="en-US" sz="2000" dirty="0"/>
          </a:p>
          <a:p>
            <a:r>
              <a:rPr lang="en-US" sz="2000" dirty="0"/>
              <a:t>Seeking specific data from exporters represents a paradigm shift in terms of confidentiality.</a:t>
            </a:r>
          </a:p>
          <a:p>
            <a:endParaRPr lang="en-US" sz="2000" dirty="0"/>
          </a:p>
          <a:p>
            <a:r>
              <a:rPr lang="en-US" sz="2000" dirty="0"/>
              <a:t> Moving to a realm of non-confidentiality may mean violating the principles of competition.</a:t>
            </a:r>
          </a:p>
          <a:p>
            <a:pPr marL="0" indent="0">
              <a:buNone/>
            </a:pPr>
            <a:endParaRPr lang="en-US" sz="2000" dirty="0"/>
          </a:p>
          <a:p>
            <a:r>
              <a:rPr lang="en-US" sz="2000" dirty="0"/>
              <a:t>A Ministry in India points out that while emissions, production and export data are currently collected, they are not shared as being company specific. Emissions data under World Steel and other methodologies are “</a:t>
            </a:r>
            <a:r>
              <a:rPr lang="en-US" sz="2000" dirty="0" err="1"/>
              <a:t>anonymised</a:t>
            </a:r>
            <a:r>
              <a:rPr lang="en-US" sz="2000" dirty="0"/>
              <a:t> in region specific manner”.</a:t>
            </a:r>
          </a:p>
          <a:p>
            <a:endParaRPr lang="en-US" sz="2000" dirty="0"/>
          </a:p>
          <a:p>
            <a:r>
              <a:rPr lang="en-IN" sz="2000" dirty="0"/>
              <a:t>Concerns of </a:t>
            </a:r>
            <a:r>
              <a:rPr lang="en-IN" sz="2000" dirty="0" err="1"/>
              <a:t>CBAM</a:t>
            </a:r>
            <a:r>
              <a:rPr lang="en-IN" sz="2000" dirty="0"/>
              <a:t> working as a monitoring tool for production processes. </a:t>
            </a:r>
          </a:p>
          <a:p>
            <a:endParaRPr lang="en-US" sz="2000" dirty="0"/>
          </a:p>
          <a:p>
            <a:endParaRPr lang="en-IN" dirty="0"/>
          </a:p>
        </p:txBody>
      </p:sp>
    </p:spTree>
    <p:extLst>
      <p:ext uri="{BB962C8B-B14F-4D97-AF65-F5344CB8AC3E}">
        <p14:creationId xmlns:p14="http://schemas.microsoft.com/office/powerpoint/2010/main" val="422054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68BE-CBC8-01F3-B114-156E2113AE02}"/>
              </a:ext>
            </a:extLst>
          </p:cNvPr>
          <p:cNvSpPr>
            <a:spLocks noGrp="1"/>
          </p:cNvSpPr>
          <p:nvPr>
            <p:ph type="title"/>
          </p:nvPr>
        </p:nvSpPr>
        <p:spPr>
          <a:xfrm>
            <a:off x="838200" y="365125"/>
            <a:ext cx="10515600" cy="926347"/>
          </a:xfrm>
        </p:spPr>
        <p:txBody>
          <a:bodyPr>
            <a:normAutofit/>
          </a:bodyPr>
          <a:lstStyle/>
          <a:p>
            <a:r>
              <a:rPr lang="en-IN" sz="3200" dirty="0"/>
              <a:t>Smaller firms and less developed countries suffer more</a:t>
            </a:r>
          </a:p>
        </p:txBody>
      </p:sp>
      <p:sp>
        <p:nvSpPr>
          <p:cNvPr id="3" name="Content Placeholder 2">
            <a:extLst>
              <a:ext uri="{FF2B5EF4-FFF2-40B4-BE49-F238E27FC236}">
                <a16:creationId xmlns:a16="http://schemas.microsoft.com/office/drawing/2014/main" id="{0284A493-D591-DCD0-401E-C04106755E35}"/>
              </a:ext>
            </a:extLst>
          </p:cNvPr>
          <p:cNvSpPr>
            <a:spLocks noGrp="1"/>
          </p:cNvSpPr>
          <p:nvPr>
            <p:ph idx="1"/>
          </p:nvPr>
        </p:nvSpPr>
        <p:spPr>
          <a:xfrm>
            <a:off x="838200" y="1621410"/>
            <a:ext cx="10515600" cy="4555553"/>
          </a:xfrm>
        </p:spPr>
        <p:txBody>
          <a:bodyPr>
            <a:normAutofit/>
          </a:bodyPr>
          <a:lstStyle/>
          <a:p>
            <a:endParaRPr lang="en-US" sz="2000" dirty="0"/>
          </a:p>
          <a:p>
            <a:r>
              <a:rPr lang="en-US" sz="2000" dirty="0"/>
              <a:t>An additional burden on smaller firms who may not have the data-gathering tools or compliance teams necessary to meet the terms of the </a:t>
            </a:r>
            <a:r>
              <a:rPr lang="en-US" sz="2000" dirty="0" err="1"/>
              <a:t>CBAM</a:t>
            </a:r>
            <a:r>
              <a:rPr lang="en-US" sz="2000" dirty="0"/>
              <a:t>. </a:t>
            </a:r>
          </a:p>
          <a:p>
            <a:endParaRPr lang="en-US" sz="2000" dirty="0"/>
          </a:p>
          <a:p>
            <a:r>
              <a:rPr lang="en-US" sz="2000" dirty="0"/>
              <a:t>Least developed and low income countries may also suffer more. </a:t>
            </a:r>
          </a:p>
          <a:p>
            <a:endParaRPr lang="en-US" sz="2000" dirty="0"/>
          </a:p>
          <a:p>
            <a:endParaRPr lang="en-US" dirty="0"/>
          </a:p>
          <a:p>
            <a:endParaRPr lang="en-US" dirty="0"/>
          </a:p>
        </p:txBody>
      </p:sp>
    </p:spTree>
    <p:extLst>
      <p:ext uri="{BB962C8B-B14F-4D97-AF65-F5344CB8AC3E}">
        <p14:creationId xmlns:p14="http://schemas.microsoft.com/office/powerpoint/2010/main" val="231925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74A2-1105-96FF-04C2-D1B0AA88B8D8}"/>
              </a:ext>
            </a:extLst>
          </p:cNvPr>
          <p:cNvSpPr>
            <a:spLocks noGrp="1"/>
          </p:cNvSpPr>
          <p:nvPr>
            <p:ph type="title"/>
          </p:nvPr>
        </p:nvSpPr>
        <p:spPr>
          <a:xfrm>
            <a:off x="568234" y="-61595"/>
            <a:ext cx="10515600" cy="1158875"/>
          </a:xfrm>
        </p:spPr>
        <p:txBody>
          <a:bodyPr>
            <a:normAutofit/>
          </a:bodyPr>
          <a:lstStyle/>
          <a:p>
            <a:r>
              <a:rPr lang="en-US" sz="3200" dirty="0"/>
              <a:t>The Compatibility with international agreements</a:t>
            </a:r>
            <a:endParaRPr lang="en-IN" sz="3200" dirty="0"/>
          </a:p>
        </p:txBody>
      </p:sp>
      <p:sp>
        <p:nvSpPr>
          <p:cNvPr id="3" name="Content Placeholder 2">
            <a:extLst>
              <a:ext uri="{FF2B5EF4-FFF2-40B4-BE49-F238E27FC236}">
                <a16:creationId xmlns:a16="http://schemas.microsoft.com/office/drawing/2014/main" id="{5E68CE15-97E9-E50B-744D-F5DF6076323F}"/>
              </a:ext>
            </a:extLst>
          </p:cNvPr>
          <p:cNvSpPr>
            <a:spLocks noGrp="1"/>
          </p:cNvSpPr>
          <p:nvPr>
            <p:ph idx="1"/>
          </p:nvPr>
        </p:nvSpPr>
        <p:spPr>
          <a:xfrm>
            <a:off x="1" y="1097281"/>
            <a:ext cx="11353800" cy="4920342"/>
          </a:xfrm>
        </p:spPr>
        <p:txBody>
          <a:bodyPr>
            <a:normAutofit fontScale="92500" lnSpcReduction="20000"/>
          </a:bodyPr>
          <a:lstStyle/>
          <a:p>
            <a:r>
              <a:rPr lang="en-US" sz="3000" b="1" dirty="0"/>
              <a:t>Rio Declaration:  </a:t>
            </a:r>
          </a:p>
          <a:p>
            <a:endParaRPr lang="en-US" sz="2000" dirty="0"/>
          </a:p>
          <a:p>
            <a:r>
              <a:rPr lang="en-US" sz="2000" dirty="0"/>
              <a:t>Principle 7 of the Rio Declaration at the first Rio Earth Summit in 1992. the concept of ‘Common but Differentiated Responsibilities’ </a:t>
            </a:r>
          </a:p>
          <a:p>
            <a:endParaRPr lang="en-US" sz="2000" dirty="0"/>
          </a:p>
          <a:p>
            <a:r>
              <a:rPr lang="en-US" sz="2000" dirty="0"/>
              <a:t>Through </a:t>
            </a:r>
            <a:r>
              <a:rPr lang="en-US" sz="2000" dirty="0" err="1"/>
              <a:t>CBAM</a:t>
            </a:r>
            <a:r>
              <a:rPr lang="en-US" sz="2000" dirty="0"/>
              <a:t>, the EU is arguably equalizing the responsibilities</a:t>
            </a:r>
          </a:p>
          <a:p>
            <a:endParaRPr lang="en-US" sz="2000" dirty="0"/>
          </a:p>
          <a:p>
            <a:r>
              <a:rPr lang="en-US" sz="2000" dirty="0"/>
              <a:t>The cost of certificates will be based on the price of carbon in the EU ETS.  So even if a carbon price is paid in the country of origin, importers may need to pay the </a:t>
            </a:r>
            <a:r>
              <a:rPr lang="en-US" sz="2000" dirty="0" err="1"/>
              <a:t>CBAM</a:t>
            </a:r>
            <a:r>
              <a:rPr lang="en-US" sz="2000" dirty="0"/>
              <a:t> adjustment due to prices being higher within the EU ETS or free allocations and export rebates being offered within the country of production.</a:t>
            </a:r>
          </a:p>
          <a:p>
            <a:endParaRPr lang="en-US" sz="2000" dirty="0"/>
          </a:p>
          <a:p>
            <a:endParaRPr lang="en-US" sz="2000" dirty="0"/>
          </a:p>
          <a:p>
            <a:r>
              <a:rPr lang="en-US" sz="2000" dirty="0"/>
              <a:t>The revenues from </a:t>
            </a:r>
            <a:r>
              <a:rPr lang="en-US" sz="2000" dirty="0" err="1"/>
              <a:t>CBAM</a:t>
            </a:r>
            <a:r>
              <a:rPr lang="en-US" sz="2000" dirty="0"/>
              <a:t> will contribute to the EU's budget. </a:t>
            </a:r>
          </a:p>
          <a:p>
            <a:endParaRPr lang="en-US" sz="2000" dirty="0"/>
          </a:p>
          <a:p>
            <a:r>
              <a:rPr lang="en-US" sz="2000" dirty="0"/>
              <a:t>Thus, instead of the EU aiding developing countries to meet their carbon reduction objectives, the developing countries exporting to the EU will be contributing to the EU’s ambitious carbon reduction commitments. </a:t>
            </a:r>
            <a:endParaRPr lang="en-IN" sz="2000" dirty="0"/>
          </a:p>
        </p:txBody>
      </p:sp>
    </p:spTree>
    <p:extLst>
      <p:ext uri="{BB962C8B-B14F-4D97-AF65-F5344CB8AC3E}">
        <p14:creationId xmlns:p14="http://schemas.microsoft.com/office/powerpoint/2010/main" val="183822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082A0-F932-B83D-8E14-F676DF6FC5E8}"/>
              </a:ext>
            </a:extLst>
          </p:cNvPr>
          <p:cNvSpPr>
            <a:spLocks noGrp="1"/>
          </p:cNvSpPr>
          <p:nvPr>
            <p:ph type="title"/>
          </p:nvPr>
        </p:nvSpPr>
        <p:spPr>
          <a:xfrm>
            <a:off x="838200" y="365126"/>
            <a:ext cx="10515600" cy="662486"/>
          </a:xfrm>
        </p:spPr>
        <p:txBody>
          <a:bodyPr>
            <a:normAutofit/>
          </a:bodyPr>
          <a:lstStyle/>
          <a:p>
            <a:r>
              <a:rPr lang="en-IN" sz="3200" dirty="0"/>
              <a:t>WTO Compatibility </a:t>
            </a:r>
          </a:p>
        </p:txBody>
      </p:sp>
      <p:sp>
        <p:nvSpPr>
          <p:cNvPr id="3" name="Content Placeholder 2">
            <a:extLst>
              <a:ext uri="{FF2B5EF4-FFF2-40B4-BE49-F238E27FC236}">
                <a16:creationId xmlns:a16="http://schemas.microsoft.com/office/drawing/2014/main" id="{634FEE9C-D90B-3D72-7269-3F8B5F749902}"/>
              </a:ext>
            </a:extLst>
          </p:cNvPr>
          <p:cNvSpPr>
            <a:spLocks noGrp="1"/>
          </p:cNvSpPr>
          <p:nvPr>
            <p:ph idx="1"/>
          </p:nvPr>
        </p:nvSpPr>
        <p:spPr>
          <a:xfrm>
            <a:off x="60960" y="1245326"/>
            <a:ext cx="12464595" cy="5612673"/>
          </a:xfrm>
        </p:spPr>
        <p:txBody>
          <a:bodyPr>
            <a:normAutofit/>
          </a:bodyPr>
          <a:lstStyle/>
          <a:p>
            <a:endParaRPr lang="en-US" sz="2000" dirty="0"/>
          </a:p>
          <a:p>
            <a:r>
              <a:rPr lang="en-US" sz="2000" dirty="0"/>
              <a:t>Whether the </a:t>
            </a:r>
            <a:r>
              <a:rPr lang="en-US" sz="2000" dirty="0" err="1"/>
              <a:t>CBAM</a:t>
            </a:r>
            <a:r>
              <a:rPr lang="en-US" sz="2000" dirty="0"/>
              <a:t> complies with WTO rules falls on two primary tests: (1) that it is non-discriminatory and (2) that it is reciprocal. </a:t>
            </a:r>
          </a:p>
          <a:p>
            <a:r>
              <a:rPr lang="en-US" sz="2000" dirty="0"/>
              <a:t>The European Union argues that the </a:t>
            </a:r>
            <a:r>
              <a:rPr lang="en-US" sz="2000" dirty="0" err="1"/>
              <a:t>CBAM</a:t>
            </a:r>
            <a:r>
              <a:rPr lang="en-US" sz="2000" dirty="0"/>
              <a:t> is not inherently discriminatory.</a:t>
            </a:r>
          </a:p>
          <a:p>
            <a:r>
              <a:rPr lang="en-US" sz="2000" dirty="0"/>
              <a:t>Similarities with anti-dumping. </a:t>
            </a:r>
          </a:p>
          <a:p>
            <a:r>
              <a:rPr lang="en-US" sz="2000" dirty="0"/>
              <a:t>The products have to be like products. Establishing like products on the basis of production processes may be difficult for certain sectors and products, </a:t>
            </a:r>
          </a:p>
          <a:p>
            <a:r>
              <a:rPr lang="en-US" sz="2000" dirty="0"/>
              <a:t>The calculation methods used to assess the carbon content of a single commodity can </a:t>
            </a:r>
            <a:r>
              <a:rPr lang="en-US" sz="2000" dirty="0" err="1"/>
              <a:t>alsao</a:t>
            </a:r>
            <a:r>
              <a:rPr lang="en-US" sz="2000" dirty="0"/>
              <a:t>  be challenged. </a:t>
            </a:r>
          </a:p>
          <a:p>
            <a:r>
              <a:rPr lang="en-US" sz="2000" dirty="0"/>
              <a:t>This opens the door to the WTO making case-by-case judgments. The DS system is not quite functional at the WTO</a:t>
            </a:r>
          </a:p>
          <a:p>
            <a:r>
              <a:rPr lang="en-US" sz="1600" dirty="0"/>
              <a:t>The issues that plague antidumping will be applicable to </a:t>
            </a:r>
            <a:r>
              <a:rPr lang="en-US" sz="1600" dirty="0" err="1"/>
              <a:t>CBAM</a:t>
            </a:r>
            <a:endParaRPr lang="en-US" sz="1600" dirty="0"/>
          </a:p>
          <a:p>
            <a:r>
              <a:rPr lang="en-US" sz="2000" dirty="0"/>
              <a:t>The possibility  of retaliation in AD. </a:t>
            </a:r>
            <a:r>
              <a:rPr lang="en-US" sz="2000" dirty="0" err="1"/>
              <a:t>CBAM</a:t>
            </a:r>
            <a:r>
              <a:rPr lang="en-US" sz="2000" dirty="0"/>
              <a:t> is unilateral. May trigger protectionism. </a:t>
            </a:r>
            <a:endParaRPr lang="en-IN" sz="2000" dirty="0"/>
          </a:p>
        </p:txBody>
      </p:sp>
    </p:spTree>
    <p:extLst>
      <p:ext uri="{BB962C8B-B14F-4D97-AF65-F5344CB8AC3E}">
        <p14:creationId xmlns:p14="http://schemas.microsoft.com/office/powerpoint/2010/main" val="93183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23F5E-E17B-FABD-D4F2-C6C4FABE30EE}"/>
              </a:ext>
            </a:extLst>
          </p:cNvPr>
          <p:cNvSpPr>
            <a:spLocks noGrp="1"/>
          </p:cNvSpPr>
          <p:nvPr>
            <p:ph type="title"/>
          </p:nvPr>
        </p:nvSpPr>
        <p:spPr>
          <a:xfrm>
            <a:off x="838200" y="365125"/>
            <a:ext cx="10515600" cy="888909"/>
          </a:xfrm>
        </p:spPr>
        <p:txBody>
          <a:bodyPr>
            <a:normAutofit/>
          </a:bodyPr>
          <a:lstStyle/>
          <a:p>
            <a:r>
              <a:rPr lang="en-IN" sz="3200" dirty="0"/>
              <a:t>Further…</a:t>
            </a:r>
          </a:p>
        </p:txBody>
      </p:sp>
      <p:sp>
        <p:nvSpPr>
          <p:cNvPr id="3" name="Content Placeholder 2">
            <a:extLst>
              <a:ext uri="{FF2B5EF4-FFF2-40B4-BE49-F238E27FC236}">
                <a16:creationId xmlns:a16="http://schemas.microsoft.com/office/drawing/2014/main" id="{5269D0C4-C37D-238C-0D4B-CCB77BE61751}"/>
              </a:ext>
            </a:extLst>
          </p:cNvPr>
          <p:cNvSpPr>
            <a:spLocks noGrp="1"/>
          </p:cNvSpPr>
          <p:nvPr>
            <p:ph idx="1"/>
          </p:nvPr>
        </p:nvSpPr>
        <p:spPr>
          <a:xfrm>
            <a:off x="838200" y="1402080"/>
            <a:ext cx="10515600" cy="4774883"/>
          </a:xfrm>
        </p:spPr>
        <p:txBody>
          <a:bodyPr>
            <a:normAutofit/>
          </a:bodyPr>
          <a:lstStyle/>
          <a:p>
            <a:r>
              <a:rPr lang="en-US" sz="2000" dirty="0"/>
              <a:t>Borders measures allowed under the WTO have been agnostic to the production process or method (PPM) adopted in its manufacture. </a:t>
            </a:r>
          </a:p>
          <a:p>
            <a:endParaRPr lang="en-US" sz="2000" dirty="0"/>
          </a:p>
          <a:p>
            <a:r>
              <a:rPr lang="en-US" sz="2000" dirty="0"/>
              <a:t> </a:t>
            </a:r>
            <a:r>
              <a:rPr lang="en-US" sz="2000" b="0" i="0" dirty="0">
                <a:solidFill>
                  <a:srgbClr val="080808"/>
                </a:solidFill>
                <a:effectLst/>
                <a:latin typeface="Publico Text Web"/>
              </a:rPr>
              <a:t>In the case </a:t>
            </a:r>
            <a:r>
              <a:rPr lang="en-US" sz="2000" b="0" i="1" u="sng" dirty="0">
                <a:effectLst/>
                <a:latin typeface="Publico Text Web"/>
                <a:hlinkClick r:id="rId2"/>
              </a:rPr>
              <a:t>United States - Restrictions on Imports of Tuna</a:t>
            </a:r>
            <a:r>
              <a:rPr lang="en-US" sz="2000" b="0" i="0" dirty="0">
                <a:solidFill>
                  <a:srgbClr val="080808"/>
                </a:solidFill>
                <a:effectLst/>
                <a:latin typeface="Publico Text Web"/>
              </a:rPr>
              <a:t>, (Tuna-Dolphin case) for example, the panel argued that the United States could not ban tuna products from Mexico if Mexican production methods (fishing with nets that ensnared dolphins) failed to meet U.S. environmental standards. </a:t>
            </a:r>
          </a:p>
          <a:p>
            <a:endParaRPr lang="en-US" sz="2000" b="0" i="0" dirty="0">
              <a:solidFill>
                <a:srgbClr val="080808"/>
              </a:solidFill>
              <a:effectLst/>
              <a:latin typeface="Publico Text Web"/>
            </a:endParaRPr>
          </a:p>
          <a:p>
            <a:r>
              <a:rPr lang="en-US" sz="2000" dirty="0"/>
              <a:t>With </a:t>
            </a:r>
            <a:r>
              <a:rPr lang="en-US" sz="2000" dirty="0" err="1"/>
              <a:t>CBAM</a:t>
            </a:r>
            <a:r>
              <a:rPr lang="en-US" sz="2000" dirty="0"/>
              <a:t> this long held principle is being  challenged. </a:t>
            </a:r>
          </a:p>
          <a:p>
            <a:endParaRPr lang="en-IN" sz="2000" dirty="0"/>
          </a:p>
          <a:p>
            <a:endParaRPr lang="en-IN" dirty="0"/>
          </a:p>
        </p:txBody>
      </p:sp>
    </p:spTree>
    <p:extLst>
      <p:ext uri="{BB962C8B-B14F-4D97-AF65-F5344CB8AC3E}">
        <p14:creationId xmlns:p14="http://schemas.microsoft.com/office/powerpoint/2010/main" val="412588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955</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Publico Text Web</vt:lpstr>
      <vt:lpstr>Office Theme</vt:lpstr>
      <vt:lpstr>CBAM: A contentious trade tool </vt:lpstr>
      <vt:lpstr> The EU Perspective: CBAM is a high point of trade policy   </vt:lpstr>
      <vt:lpstr>The driver of CBAM </vt:lpstr>
      <vt:lpstr>The exporting countries’ perspective : A protectionary tool </vt:lpstr>
      <vt:lpstr>Data sharing: Breaches of compositeness principles </vt:lpstr>
      <vt:lpstr>Smaller firms and less developed countries suffer more</vt:lpstr>
      <vt:lpstr>The Compatibility with international agreements</vt:lpstr>
      <vt:lpstr>WTO Compatibility </vt:lpstr>
      <vt:lpstr>Further…</vt:lpstr>
      <vt:lpstr>Is it  sufficient to bring GHG emission down significantly? </vt:lpstr>
      <vt:lpstr>It remains to be seen how CBAM impacts on global trade and investment.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Aradhna Aggarwal</dc:creator>
  <cp:lastModifiedBy>Aradhna Aggarwal</cp:lastModifiedBy>
  <cp:revision>42</cp:revision>
  <dcterms:created xsi:type="dcterms:W3CDTF">2023-11-26T16:06:04Z</dcterms:created>
  <dcterms:modified xsi:type="dcterms:W3CDTF">2023-12-06T08:11:08Z</dcterms:modified>
</cp:coreProperties>
</file>