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</p:embeddedFont>
    <p:embeddedFont>
      <p:font typeface="Montserrat Bold" pitchFamily="2" charset="77"/>
      <p:regular r:id="rId16"/>
      <p:bold r:id="rId17"/>
    </p:embeddedFont>
    <p:embeddedFont>
      <p:font typeface="Montserrat Classic" pitchFamily="2" charset="77"/>
      <p:regular r:id="rId18"/>
      <p:bold r:id="rId19"/>
    </p:embeddedFont>
    <p:embeddedFont>
      <p:font typeface="Montserrat Classic Bold" pitchFamily="2" charset="77"/>
      <p:regular r:id="rId20"/>
      <p:bold r:id="rId21"/>
    </p:embeddedFont>
    <p:embeddedFont>
      <p:font typeface="Montserrat Classic Ultra-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AE6BE-8BED-4D48-83AA-AF23056453A4}" v="2" dt="2023-12-05T09:21:41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1.pn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10" Type="http://schemas.openxmlformats.org/officeDocument/2006/relationships/image" Target="../media/image1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0974" y="2875428"/>
            <a:ext cx="16408332" cy="154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47"/>
              </a:lnSpc>
            </a:pPr>
            <a:r>
              <a:rPr lang="en-US" sz="12360" spc="61">
                <a:solidFill>
                  <a:srgbClr val="2B2C30"/>
                </a:solidFill>
                <a:latin typeface="Montserrat Classic"/>
              </a:rPr>
              <a:t>Response to CBAM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6407" y="7983856"/>
            <a:ext cx="7862435" cy="136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dirty="0">
                <a:solidFill>
                  <a:srgbClr val="82077D"/>
                </a:solidFill>
                <a:latin typeface="Montserrat Classic"/>
              </a:rPr>
              <a:t>Atul Sharma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solidFill>
                  <a:srgbClr val="2B2C30"/>
                </a:solidFill>
                <a:latin typeface="Montserrat Classic"/>
              </a:rPr>
              <a:t>Co-Founder &amp; Advocate, Sarvada Legal</a:t>
            </a:r>
          </a:p>
          <a:p>
            <a:pPr>
              <a:lnSpc>
                <a:spcPts val="2700"/>
              </a:lnSpc>
            </a:pPr>
            <a:endParaRPr lang="en-US" sz="1800" dirty="0">
              <a:solidFill>
                <a:srgbClr val="2B2C30"/>
              </a:solidFill>
              <a:latin typeface="Montserrat Classic"/>
            </a:endParaRPr>
          </a:p>
          <a:p>
            <a:pPr>
              <a:lnSpc>
                <a:spcPts val="2700"/>
              </a:lnSpc>
            </a:pPr>
            <a:r>
              <a:rPr lang="en-US" dirty="0">
                <a:solidFill>
                  <a:srgbClr val="2B2C30"/>
                </a:solidFill>
                <a:latin typeface="Montserrat Classic"/>
              </a:rPr>
              <a:t>6</a:t>
            </a:r>
            <a:r>
              <a:rPr lang="en-US" sz="1800" dirty="0">
                <a:solidFill>
                  <a:srgbClr val="2B2C30"/>
                </a:solidFill>
                <a:latin typeface="Montserrat Classic"/>
              </a:rPr>
              <a:t> December, 2023</a:t>
            </a:r>
          </a:p>
        </p:txBody>
      </p:sp>
      <p:sp>
        <p:nvSpPr>
          <p:cNvPr id="5" name="Freeform 5"/>
          <p:cNvSpPr/>
          <p:nvPr/>
        </p:nvSpPr>
        <p:spPr>
          <a:xfrm>
            <a:off x="15802961" y="138860"/>
            <a:ext cx="2376573" cy="1177204"/>
          </a:xfrm>
          <a:custGeom>
            <a:avLst/>
            <a:gdLst/>
            <a:ahLst/>
            <a:cxnLst/>
            <a:rect l="l" t="t" r="r" b="b"/>
            <a:pathLst>
              <a:path w="2376573" h="1177204">
                <a:moveTo>
                  <a:pt x="0" y="0"/>
                </a:moveTo>
                <a:lnTo>
                  <a:pt x="2376573" y="0"/>
                </a:lnTo>
                <a:lnTo>
                  <a:pt x="2376573" y="1177204"/>
                </a:lnTo>
                <a:lnTo>
                  <a:pt x="0" y="117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06882" y="4757367"/>
            <a:ext cx="162306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spc="635">
                <a:solidFill>
                  <a:srgbClr val="82077D"/>
                </a:solidFill>
                <a:latin typeface="Montserrat Classic Bold"/>
              </a:rPr>
              <a:t>CARBON PRICE ADJUSTMENT ON EXPORT (CPAE)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0"/>
          <p:cNvSpPr/>
          <p:nvPr/>
        </p:nvSpPr>
        <p:spPr>
          <a:xfrm>
            <a:off x="15802961" y="138860"/>
            <a:ext cx="2376573" cy="1177204"/>
          </a:xfrm>
          <a:custGeom>
            <a:avLst/>
            <a:gdLst/>
            <a:ahLst/>
            <a:cxnLst/>
            <a:rect l="l" t="t" r="r" b="b"/>
            <a:pathLst>
              <a:path w="2376573" h="1177204">
                <a:moveTo>
                  <a:pt x="0" y="0"/>
                </a:moveTo>
                <a:lnTo>
                  <a:pt x="2376573" y="0"/>
                </a:lnTo>
                <a:lnTo>
                  <a:pt x="2376573" y="1177204"/>
                </a:lnTo>
                <a:lnTo>
                  <a:pt x="0" y="117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3316069" y="1463445"/>
            <a:ext cx="11294937" cy="1230325"/>
            <a:chOff x="0" y="0"/>
            <a:chExt cx="15059917" cy="1640434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104775"/>
              <a:ext cx="15059917" cy="1127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073"/>
                </a:lnSpc>
                <a:spcBef>
                  <a:spcPct val="0"/>
                </a:spcBef>
              </a:pPr>
              <a:r>
                <a:rPr lang="en-US" sz="5052" spc="308">
                  <a:solidFill>
                    <a:srgbClr val="343432"/>
                  </a:solidFill>
                  <a:latin typeface="Montserrat Classic Bold"/>
                </a:rPr>
                <a:t>WHY CPAE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07243" y="1199320"/>
              <a:ext cx="14077547" cy="441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6"/>
                </a:lnSpc>
                <a:spcBef>
                  <a:spcPct val="0"/>
                </a:spcBef>
              </a:pPr>
              <a:r>
                <a:rPr lang="en-US" sz="2068">
                  <a:solidFill>
                    <a:srgbClr val="82077D"/>
                  </a:solidFill>
                  <a:latin typeface="Montserrat"/>
                </a:rPr>
                <a:t>Carbon Price Adjustment on Exports (CPAE)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2F61F9-713E-0231-4BAD-85C648FE20FF}"/>
              </a:ext>
            </a:extLst>
          </p:cNvPr>
          <p:cNvGrpSpPr/>
          <p:nvPr/>
        </p:nvGrpSpPr>
        <p:grpSpPr>
          <a:xfrm>
            <a:off x="1028700" y="3722012"/>
            <a:ext cx="15700189" cy="5460088"/>
            <a:chOff x="1028700" y="3722012"/>
            <a:chExt cx="15700189" cy="4924160"/>
          </a:xfrm>
        </p:grpSpPr>
        <p:sp>
          <p:nvSpPr>
            <p:cNvPr id="2" name="Freeform 2"/>
            <p:cNvSpPr/>
            <p:nvPr/>
          </p:nvSpPr>
          <p:spPr>
            <a:xfrm rot="-10800000">
              <a:off x="1749355" y="5699994"/>
              <a:ext cx="6840134" cy="509001"/>
            </a:xfrm>
            <a:custGeom>
              <a:avLst/>
              <a:gdLst/>
              <a:ahLst/>
              <a:cxnLst/>
              <a:rect l="l" t="t" r="r" b="b"/>
              <a:pathLst>
                <a:path w="6840134" h="509001">
                  <a:moveTo>
                    <a:pt x="0" y="0"/>
                  </a:moveTo>
                  <a:lnTo>
                    <a:pt x="6840134" y="0"/>
                  </a:lnTo>
                  <a:lnTo>
                    <a:pt x="6840134" y="509001"/>
                  </a:lnTo>
                  <a:lnTo>
                    <a:pt x="0" y="50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2000"/>
              </a:blip>
              <a:stretch>
                <a:fillRect b="-286352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1642714" y="3722012"/>
              <a:ext cx="7053416" cy="2086085"/>
              <a:chOff x="0" y="0"/>
              <a:chExt cx="1632342" cy="48277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632342" cy="482774"/>
              </a:xfrm>
              <a:custGeom>
                <a:avLst/>
                <a:gdLst/>
                <a:ahLst/>
                <a:cxnLst/>
                <a:rect l="l" t="t" r="r" b="b"/>
                <a:pathLst>
                  <a:path w="1632342" h="482774">
                    <a:moveTo>
                      <a:pt x="35124" y="0"/>
                    </a:moveTo>
                    <a:lnTo>
                      <a:pt x="1597218" y="0"/>
                    </a:lnTo>
                    <a:cubicBezTo>
                      <a:pt x="1616617" y="0"/>
                      <a:pt x="1632342" y="15725"/>
                      <a:pt x="1632342" y="35124"/>
                    </a:cubicBezTo>
                    <a:lnTo>
                      <a:pt x="1632342" y="447650"/>
                    </a:lnTo>
                    <a:cubicBezTo>
                      <a:pt x="1632342" y="456966"/>
                      <a:pt x="1628641" y="465899"/>
                      <a:pt x="1622055" y="472486"/>
                    </a:cubicBezTo>
                    <a:cubicBezTo>
                      <a:pt x="1615468" y="479073"/>
                      <a:pt x="1606534" y="482774"/>
                      <a:pt x="1597218" y="482774"/>
                    </a:cubicBezTo>
                    <a:lnTo>
                      <a:pt x="35124" y="482774"/>
                    </a:lnTo>
                    <a:cubicBezTo>
                      <a:pt x="15725" y="482774"/>
                      <a:pt x="0" y="467048"/>
                      <a:pt x="0" y="447650"/>
                    </a:cubicBezTo>
                    <a:lnTo>
                      <a:pt x="0" y="35124"/>
                    </a:lnTo>
                    <a:cubicBezTo>
                      <a:pt x="0" y="25808"/>
                      <a:pt x="3701" y="16874"/>
                      <a:pt x="10287" y="10287"/>
                    </a:cubicBezTo>
                    <a:cubicBezTo>
                      <a:pt x="16874" y="3701"/>
                      <a:pt x="25808" y="0"/>
                      <a:pt x="35124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104775" cap="rnd">
                <a:solidFill>
                  <a:srgbClr val="91E1D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632342" cy="52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28700" y="4174918"/>
              <a:ext cx="1228028" cy="1226514"/>
              <a:chOff x="0" y="0"/>
              <a:chExt cx="323431" cy="3230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3431" cy="323032"/>
              </a:xfrm>
              <a:custGeom>
                <a:avLst/>
                <a:gdLst/>
                <a:ahLst/>
                <a:cxnLst/>
                <a:rect l="l" t="t" r="r" b="b"/>
                <a:pathLst>
                  <a:path w="323431" h="323032">
                    <a:moveTo>
                      <a:pt x="0" y="0"/>
                    </a:moveTo>
                    <a:lnTo>
                      <a:pt x="323431" y="0"/>
                    </a:lnTo>
                    <a:lnTo>
                      <a:pt x="323431" y="323032"/>
                    </a:lnTo>
                    <a:lnTo>
                      <a:pt x="0" y="323032"/>
                    </a:lnTo>
                    <a:close/>
                  </a:path>
                </a:pathLst>
              </a:custGeom>
              <a:solidFill>
                <a:srgbClr val="F8F8F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323431" cy="4373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76"/>
                  </a:lnSpc>
                </a:pPr>
                <a:r>
                  <a:rPr lang="en-US" sz="5768">
                    <a:solidFill>
                      <a:srgbClr val="91E1D5"/>
                    </a:solidFill>
                    <a:latin typeface="Montserrat Bold"/>
                  </a:rPr>
                  <a:t>01</a:t>
                </a:r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-10800000">
              <a:off x="9782114" y="5699994"/>
              <a:ext cx="6840134" cy="509001"/>
            </a:xfrm>
            <a:custGeom>
              <a:avLst/>
              <a:gdLst/>
              <a:ahLst/>
              <a:cxnLst/>
              <a:rect l="l" t="t" r="r" b="b"/>
              <a:pathLst>
                <a:path w="6840134" h="509001">
                  <a:moveTo>
                    <a:pt x="0" y="0"/>
                  </a:moveTo>
                  <a:lnTo>
                    <a:pt x="6840134" y="0"/>
                  </a:lnTo>
                  <a:lnTo>
                    <a:pt x="6840134" y="509001"/>
                  </a:lnTo>
                  <a:lnTo>
                    <a:pt x="0" y="50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2000"/>
              </a:blip>
              <a:stretch>
                <a:fillRect b="-286352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9675473" y="3722012"/>
              <a:ext cx="7053416" cy="2086085"/>
              <a:chOff x="0" y="0"/>
              <a:chExt cx="1632342" cy="48277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32342" cy="482774"/>
              </a:xfrm>
              <a:custGeom>
                <a:avLst/>
                <a:gdLst/>
                <a:ahLst/>
                <a:cxnLst/>
                <a:rect l="l" t="t" r="r" b="b"/>
                <a:pathLst>
                  <a:path w="1632342" h="482774">
                    <a:moveTo>
                      <a:pt x="35124" y="0"/>
                    </a:moveTo>
                    <a:lnTo>
                      <a:pt x="1597218" y="0"/>
                    </a:lnTo>
                    <a:cubicBezTo>
                      <a:pt x="1616617" y="0"/>
                      <a:pt x="1632342" y="15725"/>
                      <a:pt x="1632342" y="35124"/>
                    </a:cubicBezTo>
                    <a:lnTo>
                      <a:pt x="1632342" y="447650"/>
                    </a:lnTo>
                    <a:cubicBezTo>
                      <a:pt x="1632342" y="456966"/>
                      <a:pt x="1628641" y="465899"/>
                      <a:pt x="1622055" y="472486"/>
                    </a:cubicBezTo>
                    <a:cubicBezTo>
                      <a:pt x="1615468" y="479073"/>
                      <a:pt x="1606534" y="482774"/>
                      <a:pt x="1597218" y="482774"/>
                    </a:cubicBezTo>
                    <a:lnTo>
                      <a:pt x="35124" y="482774"/>
                    </a:lnTo>
                    <a:cubicBezTo>
                      <a:pt x="15725" y="482774"/>
                      <a:pt x="0" y="467048"/>
                      <a:pt x="0" y="447650"/>
                    </a:cubicBezTo>
                    <a:lnTo>
                      <a:pt x="0" y="35124"/>
                    </a:lnTo>
                    <a:cubicBezTo>
                      <a:pt x="0" y="25808"/>
                      <a:pt x="3701" y="16874"/>
                      <a:pt x="10287" y="10287"/>
                    </a:cubicBezTo>
                    <a:cubicBezTo>
                      <a:pt x="16874" y="3701"/>
                      <a:pt x="25808" y="0"/>
                      <a:pt x="35124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104775" cap="rnd">
                <a:solidFill>
                  <a:srgbClr val="F8B27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632342" cy="52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9061459" y="4174918"/>
              <a:ext cx="1228028" cy="1226514"/>
              <a:chOff x="0" y="0"/>
              <a:chExt cx="323431" cy="32303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23431" cy="323032"/>
              </a:xfrm>
              <a:custGeom>
                <a:avLst/>
                <a:gdLst/>
                <a:ahLst/>
                <a:cxnLst/>
                <a:rect l="l" t="t" r="r" b="b"/>
                <a:pathLst>
                  <a:path w="323431" h="323032">
                    <a:moveTo>
                      <a:pt x="0" y="0"/>
                    </a:moveTo>
                    <a:lnTo>
                      <a:pt x="323431" y="0"/>
                    </a:lnTo>
                    <a:lnTo>
                      <a:pt x="323431" y="323032"/>
                    </a:lnTo>
                    <a:lnTo>
                      <a:pt x="0" y="323032"/>
                    </a:lnTo>
                    <a:close/>
                  </a:path>
                </a:pathLst>
              </a:custGeom>
              <a:solidFill>
                <a:srgbClr val="F8F8F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323431" cy="4373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76"/>
                  </a:lnSpc>
                </a:pPr>
                <a:r>
                  <a:rPr lang="en-US" sz="5768">
                    <a:solidFill>
                      <a:srgbClr val="F8B27C"/>
                    </a:solidFill>
                    <a:latin typeface="Montserrat Bold"/>
                  </a:rPr>
                  <a:t>03</a:t>
                </a:r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10800000">
              <a:off x="1749355" y="8137171"/>
              <a:ext cx="6840134" cy="509001"/>
            </a:xfrm>
            <a:custGeom>
              <a:avLst/>
              <a:gdLst/>
              <a:ahLst/>
              <a:cxnLst/>
              <a:rect l="l" t="t" r="r" b="b"/>
              <a:pathLst>
                <a:path w="6840134" h="509001">
                  <a:moveTo>
                    <a:pt x="0" y="0"/>
                  </a:moveTo>
                  <a:lnTo>
                    <a:pt x="6840134" y="0"/>
                  </a:lnTo>
                  <a:lnTo>
                    <a:pt x="6840134" y="509001"/>
                  </a:lnTo>
                  <a:lnTo>
                    <a:pt x="0" y="50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2000"/>
              </a:blip>
              <a:stretch>
                <a:fillRect b="-286352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642714" y="6159189"/>
              <a:ext cx="7053416" cy="2086085"/>
              <a:chOff x="0" y="0"/>
              <a:chExt cx="1632342" cy="48277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632342" cy="482774"/>
              </a:xfrm>
              <a:custGeom>
                <a:avLst/>
                <a:gdLst/>
                <a:ahLst/>
                <a:cxnLst/>
                <a:rect l="l" t="t" r="r" b="b"/>
                <a:pathLst>
                  <a:path w="1632342" h="482774">
                    <a:moveTo>
                      <a:pt x="35124" y="0"/>
                    </a:moveTo>
                    <a:lnTo>
                      <a:pt x="1597218" y="0"/>
                    </a:lnTo>
                    <a:cubicBezTo>
                      <a:pt x="1616617" y="0"/>
                      <a:pt x="1632342" y="15725"/>
                      <a:pt x="1632342" y="35124"/>
                    </a:cubicBezTo>
                    <a:lnTo>
                      <a:pt x="1632342" y="447650"/>
                    </a:lnTo>
                    <a:cubicBezTo>
                      <a:pt x="1632342" y="456966"/>
                      <a:pt x="1628641" y="465899"/>
                      <a:pt x="1622055" y="472486"/>
                    </a:cubicBezTo>
                    <a:cubicBezTo>
                      <a:pt x="1615468" y="479073"/>
                      <a:pt x="1606534" y="482774"/>
                      <a:pt x="1597218" y="482774"/>
                    </a:cubicBezTo>
                    <a:lnTo>
                      <a:pt x="35124" y="482774"/>
                    </a:lnTo>
                    <a:cubicBezTo>
                      <a:pt x="15725" y="482774"/>
                      <a:pt x="0" y="467048"/>
                      <a:pt x="0" y="447650"/>
                    </a:cubicBezTo>
                    <a:lnTo>
                      <a:pt x="0" y="35124"/>
                    </a:lnTo>
                    <a:cubicBezTo>
                      <a:pt x="0" y="25808"/>
                      <a:pt x="3701" y="16874"/>
                      <a:pt x="10287" y="10287"/>
                    </a:cubicBezTo>
                    <a:cubicBezTo>
                      <a:pt x="16874" y="3701"/>
                      <a:pt x="25808" y="0"/>
                      <a:pt x="35124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104775" cap="rnd">
                <a:solidFill>
                  <a:srgbClr val="F8D38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632342" cy="52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028700" y="6612095"/>
              <a:ext cx="1228028" cy="1226514"/>
              <a:chOff x="0" y="0"/>
              <a:chExt cx="323431" cy="32303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23431" cy="323032"/>
              </a:xfrm>
              <a:custGeom>
                <a:avLst/>
                <a:gdLst/>
                <a:ahLst/>
                <a:cxnLst/>
                <a:rect l="l" t="t" r="r" b="b"/>
                <a:pathLst>
                  <a:path w="323431" h="323032">
                    <a:moveTo>
                      <a:pt x="0" y="0"/>
                    </a:moveTo>
                    <a:lnTo>
                      <a:pt x="323431" y="0"/>
                    </a:lnTo>
                    <a:lnTo>
                      <a:pt x="323431" y="323032"/>
                    </a:lnTo>
                    <a:lnTo>
                      <a:pt x="0" y="323032"/>
                    </a:lnTo>
                    <a:close/>
                  </a:path>
                </a:pathLst>
              </a:custGeom>
              <a:solidFill>
                <a:srgbClr val="F8F8F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14300"/>
                <a:ext cx="323431" cy="4373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76"/>
                  </a:lnSpc>
                </a:pPr>
                <a:r>
                  <a:rPr lang="en-US" sz="5768">
                    <a:solidFill>
                      <a:srgbClr val="F8D389"/>
                    </a:solidFill>
                    <a:latin typeface="Montserrat Bold"/>
                  </a:rPr>
                  <a:t>02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10800000">
              <a:off x="9782114" y="8137171"/>
              <a:ext cx="6840134" cy="509001"/>
            </a:xfrm>
            <a:custGeom>
              <a:avLst/>
              <a:gdLst/>
              <a:ahLst/>
              <a:cxnLst/>
              <a:rect l="l" t="t" r="r" b="b"/>
              <a:pathLst>
                <a:path w="6840134" h="509001">
                  <a:moveTo>
                    <a:pt x="0" y="0"/>
                  </a:moveTo>
                  <a:lnTo>
                    <a:pt x="6840134" y="0"/>
                  </a:lnTo>
                  <a:lnTo>
                    <a:pt x="6840134" y="509001"/>
                  </a:lnTo>
                  <a:lnTo>
                    <a:pt x="0" y="50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2000"/>
              </a:blip>
              <a:stretch>
                <a:fillRect b="-286352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9675473" y="6159189"/>
              <a:ext cx="7053416" cy="2086085"/>
              <a:chOff x="0" y="0"/>
              <a:chExt cx="1632342" cy="48277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632342" cy="482774"/>
              </a:xfrm>
              <a:custGeom>
                <a:avLst/>
                <a:gdLst/>
                <a:ahLst/>
                <a:cxnLst/>
                <a:rect l="l" t="t" r="r" b="b"/>
                <a:pathLst>
                  <a:path w="1632342" h="482774">
                    <a:moveTo>
                      <a:pt x="35124" y="0"/>
                    </a:moveTo>
                    <a:lnTo>
                      <a:pt x="1597218" y="0"/>
                    </a:lnTo>
                    <a:cubicBezTo>
                      <a:pt x="1616617" y="0"/>
                      <a:pt x="1632342" y="15725"/>
                      <a:pt x="1632342" y="35124"/>
                    </a:cubicBezTo>
                    <a:lnTo>
                      <a:pt x="1632342" y="447650"/>
                    </a:lnTo>
                    <a:cubicBezTo>
                      <a:pt x="1632342" y="456966"/>
                      <a:pt x="1628641" y="465899"/>
                      <a:pt x="1622055" y="472486"/>
                    </a:cubicBezTo>
                    <a:cubicBezTo>
                      <a:pt x="1615468" y="479073"/>
                      <a:pt x="1606534" y="482774"/>
                      <a:pt x="1597218" y="482774"/>
                    </a:cubicBezTo>
                    <a:lnTo>
                      <a:pt x="35124" y="482774"/>
                    </a:lnTo>
                    <a:cubicBezTo>
                      <a:pt x="15725" y="482774"/>
                      <a:pt x="0" y="467048"/>
                      <a:pt x="0" y="447650"/>
                    </a:cubicBezTo>
                    <a:lnTo>
                      <a:pt x="0" y="35124"/>
                    </a:lnTo>
                    <a:cubicBezTo>
                      <a:pt x="0" y="25808"/>
                      <a:pt x="3701" y="16874"/>
                      <a:pt x="10287" y="10287"/>
                    </a:cubicBezTo>
                    <a:cubicBezTo>
                      <a:pt x="16874" y="3701"/>
                      <a:pt x="25808" y="0"/>
                      <a:pt x="35124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104775" cap="rnd">
                <a:solidFill>
                  <a:srgbClr val="FF837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632342" cy="5208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9061459" y="6612095"/>
              <a:ext cx="1228028" cy="1226514"/>
              <a:chOff x="0" y="0"/>
              <a:chExt cx="323431" cy="32303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23431" cy="323032"/>
              </a:xfrm>
              <a:custGeom>
                <a:avLst/>
                <a:gdLst/>
                <a:ahLst/>
                <a:cxnLst/>
                <a:rect l="l" t="t" r="r" b="b"/>
                <a:pathLst>
                  <a:path w="323431" h="323032">
                    <a:moveTo>
                      <a:pt x="0" y="0"/>
                    </a:moveTo>
                    <a:lnTo>
                      <a:pt x="323431" y="0"/>
                    </a:lnTo>
                    <a:lnTo>
                      <a:pt x="323431" y="323032"/>
                    </a:lnTo>
                    <a:lnTo>
                      <a:pt x="0" y="323032"/>
                    </a:lnTo>
                    <a:close/>
                  </a:path>
                </a:pathLst>
              </a:custGeom>
              <a:solidFill>
                <a:srgbClr val="F8F8F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323431" cy="4373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076"/>
                  </a:lnSpc>
                </a:pPr>
                <a:r>
                  <a:rPr lang="en-US" sz="5768">
                    <a:solidFill>
                      <a:srgbClr val="FF8379"/>
                    </a:solidFill>
                    <a:latin typeface="Montserrat Bold"/>
                  </a:rPr>
                  <a:t>04</a:t>
                </a: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306129" y="4583466"/>
              <a:ext cx="4183100" cy="375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2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231F20"/>
                  </a:solidFill>
                  <a:latin typeface="Montserrat Classic"/>
                </a:rPr>
                <a:t>Steps in sync with our NDC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421473" y="4583466"/>
              <a:ext cx="5560398" cy="771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2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31F20"/>
                  </a:solidFill>
                  <a:latin typeface="Montserrat Classic"/>
                </a:rPr>
                <a:t>Ability to provide decarbonization subsidies. CPAE creates seed fund.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306129" y="7293404"/>
              <a:ext cx="5611850" cy="756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2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231F20"/>
                  </a:solidFill>
                  <a:latin typeface="Montserrat Classic"/>
                </a:rPr>
                <a:t>Horizontal measures likely to have inflationary effects.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306129" y="6339400"/>
              <a:ext cx="5455370" cy="896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83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333231"/>
                  </a:solidFill>
                  <a:latin typeface="Montserrat Classic Bold"/>
                </a:rPr>
                <a:t>NEGATIVE EFFECTS OF HORIZONTAL MEASURES 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289486" y="7042299"/>
              <a:ext cx="6093513" cy="771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072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231F20"/>
                  </a:solidFill>
                  <a:latin typeface="Montserrat Classic"/>
                </a:rPr>
                <a:t>Developing countries cannot rely on EU largesse - “call the bluff”.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203521" y="6448597"/>
              <a:ext cx="6418727" cy="438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583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333231"/>
                  </a:solidFill>
                  <a:latin typeface="Montserrat Classic Bold"/>
                </a:rPr>
                <a:t>CBAM FUNDS - GENERAL BUDGET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06129" y="4014897"/>
              <a:ext cx="5251461" cy="438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583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333231"/>
                  </a:solidFill>
                  <a:latin typeface="Montserrat Classic Bold"/>
                </a:rPr>
                <a:t>REGULATORY AUTONOMY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421473" y="4011839"/>
              <a:ext cx="4189533" cy="438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83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333231"/>
                  </a:solidFill>
                  <a:latin typeface="Montserrat Classic Bold"/>
                </a:rPr>
                <a:t>FISCAL MANAGEMENT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62429" y="2995706"/>
            <a:ext cx="5405423" cy="5405423"/>
          </a:xfrm>
          <a:custGeom>
            <a:avLst/>
            <a:gdLst/>
            <a:ahLst/>
            <a:cxnLst/>
            <a:rect l="l" t="t" r="r" b="b"/>
            <a:pathLst>
              <a:path w="5405423" h="5405423">
                <a:moveTo>
                  <a:pt x="0" y="0"/>
                </a:moveTo>
                <a:lnTo>
                  <a:pt x="5405423" y="0"/>
                </a:lnTo>
                <a:lnTo>
                  <a:pt x="5405423" y="5405424"/>
                </a:lnTo>
                <a:lnTo>
                  <a:pt x="0" y="540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187748" y="3721025"/>
            <a:ext cx="3954786" cy="395478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04671" y="4604081"/>
            <a:ext cx="448604" cy="4486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F8D38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51911" y="3113595"/>
            <a:ext cx="448604" cy="44860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91DFB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47737" y="7838427"/>
            <a:ext cx="448604" cy="4486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FF837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77774" y="4622112"/>
            <a:ext cx="448604" cy="44860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3B1D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377774" y="6421081"/>
            <a:ext cx="448604" cy="44860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8ED7E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098844" y="2277481"/>
            <a:ext cx="5092985" cy="1570395"/>
            <a:chOff x="0" y="0"/>
            <a:chExt cx="1467458" cy="4524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9397D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6269658" y="2568207"/>
            <a:ext cx="1191843" cy="1027481"/>
            <a:chOff x="0" y="0"/>
            <a:chExt cx="1290485" cy="11125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9397D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618939" y="3129906"/>
            <a:ext cx="448604" cy="44860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  <a:ln w="66675" cap="sq">
              <a:solidFill>
                <a:srgbClr val="9397D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618939" y="7811989"/>
            <a:ext cx="448604" cy="44860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91E1D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504671" y="6421081"/>
            <a:ext cx="448604" cy="44860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F8B27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6735406" y="2719737"/>
            <a:ext cx="456423" cy="685882"/>
          </a:xfrm>
          <a:custGeom>
            <a:avLst/>
            <a:gdLst/>
            <a:ahLst/>
            <a:cxnLst/>
            <a:rect l="l" t="t" r="r" b="b"/>
            <a:pathLst>
              <a:path w="456423" h="685882">
                <a:moveTo>
                  <a:pt x="0" y="0"/>
                </a:moveTo>
                <a:lnTo>
                  <a:pt x="456423" y="0"/>
                </a:lnTo>
                <a:lnTo>
                  <a:pt x="456423" y="685882"/>
                </a:lnTo>
                <a:lnTo>
                  <a:pt x="0" y="685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533873" y="3948008"/>
            <a:ext cx="824748" cy="824748"/>
          </a:xfrm>
          <a:custGeom>
            <a:avLst/>
            <a:gdLst/>
            <a:ahLst/>
            <a:cxnLst/>
            <a:rect l="l" t="t" r="r" b="b"/>
            <a:pathLst>
              <a:path w="824748" h="824748">
                <a:moveTo>
                  <a:pt x="0" y="0"/>
                </a:moveTo>
                <a:lnTo>
                  <a:pt x="824748" y="0"/>
                </a:lnTo>
                <a:lnTo>
                  <a:pt x="824748" y="824748"/>
                </a:lnTo>
                <a:lnTo>
                  <a:pt x="0" y="82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37"/>
          <p:cNvGrpSpPr/>
          <p:nvPr/>
        </p:nvGrpSpPr>
        <p:grpSpPr>
          <a:xfrm>
            <a:off x="867238" y="4066950"/>
            <a:ext cx="5092985" cy="1570395"/>
            <a:chOff x="0" y="0"/>
            <a:chExt cx="1467458" cy="45248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63B1D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5038052" y="4357677"/>
            <a:ext cx="1191843" cy="1027481"/>
            <a:chOff x="0" y="0"/>
            <a:chExt cx="1290485" cy="111252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63B1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67238" y="5860186"/>
            <a:ext cx="5092985" cy="1570395"/>
            <a:chOff x="0" y="0"/>
            <a:chExt cx="1467458" cy="45248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8ED7E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10800000">
            <a:off x="5038052" y="6150912"/>
            <a:ext cx="1191843" cy="1027481"/>
            <a:chOff x="0" y="0"/>
            <a:chExt cx="1290485" cy="11125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8ED7E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233680" y="7649656"/>
            <a:ext cx="5092985" cy="1570395"/>
            <a:chOff x="0" y="0"/>
            <a:chExt cx="1467458" cy="45248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91E1D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-10800000">
            <a:off x="6404494" y="7940382"/>
            <a:ext cx="1191843" cy="1027481"/>
            <a:chOff x="0" y="0"/>
            <a:chExt cx="1290485" cy="11125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91E1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157889" y="2277481"/>
            <a:ext cx="5092985" cy="1570395"/>
            <a:chOff x="0" y="0"/>
            <a:chExt cx="1467458" cy="45248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91DFB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0862440" y="2568207"/>
            <a:ext cx="1191843" cy="1027481"/>
            <a:chOff x="0" y="0"/>
            <a:chExt cx="1290485" cy="11125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91DFB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392487" y="4086220"/>
            <a:ext cx="5092985" cy="1570395"/>
            <a:chOff x="0" y="0"/>
            <a:chExt cx="1467458" cy="452483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F8D38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097039" y="4376946"/>
            <a:ext cx="1191843" cy="1027481"/>
            <a:chOff x="0" y="0"/>
            <a:chExt cx="1290485" cy="11125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F8D38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401123" y="5894739"/>
            <a:ext cx="5092985" cy="1570395"/>
            <a:chOff x="0" y="0"/>
            <a:chExt cx="1467458" cy="45248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F8B27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105675" y="6185466"/>
            <a:ext cx="1191843" cy="1027481"/>
            <a:chOff x="0" y="0"/>
            <a:chExt cx="1290485" cy="11125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F8B27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1201340" y="7675811"/>
            <a:ext cx="5092985" cy="1570395"/>
            <a:chOff x="0" y="0"/>
            <a:chExt cx="1467458" cy="452483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467458" cy="452483"/>
            </a:xfrm>
            <a:custGeom>
              <a:avLst/>
              <a:gdLst/>
              <a:ahLst/>
              <a:cxnLst/>
              <a:rect l="l" t="t" r="r" b="b"/>
              <a:pathLst>
                <a:path w="1467458" h="452483">
                  <a:moveTo>
                    <a:pt x="1264258" y="0"/>
                  </a:moveTo>
                  <a:cubicBezTo>
                    <a:pt x="1376482" y="0"/>
                    <a:pt x="1467458" y="101292"/>
                    <a:pt x="1467458" y="226241"/>
                  </a:cubicBezTo>
                  <a:cubicBezTo>
                    <a:pt x="1467458" y="351191"/>
                    <a:pt x="1376482" y="452483"/>
                    <a:pt x="1264258" y="452483"/>
                  </a:cubicBezTo>
                  <a:lnTo>
                    <a:pt x="203200" y="452483"/>
                  </a:lnTo>
                  <a:cubicBezTo>
                    <a:pt x="90976" y="452483"/>
                    <a:pt x="0" y="351191"/>
                    <a:pt x="0" y="226241"/>
                  </a:cubicBezTo>
                  <a:cubicBezTo>
                    <a:pt x="0" y="10129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FF837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1467458" cy="490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905891" y="7966537"/>
            <a:ext cx="1191843" cy="1027481"/>
            <a:chOff x="0" y="0"/>
            <a:chExt cx="1290485" cy="11125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290485" cy="1113790"/>
            </a:xfrm>
            <a:custGeom>
              <a:avLst/>
              <a:gdLst/>
              <a:ahLst/>
              <a:cxnLst/>
              <a:rect l="l" t="t" r="r" b="b"/>
              <a:pathLst>
                <a:path w="1290485" h="1113790">
                  <a:moveTo>
                    <a:pt x="73803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38035" y="1113790"/>
                  </a:lnTo>
                  <a:lnTo>
                    <a:pt x="1290485" y="558800"/>
                  </a:lnTo>
                  <a:lnTo>
                    <a:pt x="738035" y="0"/>
                  </a:lnTo>
                  <a:close/>
                </a:path>
              </a:pathLst>
            </a:custGeom>
            <a:solidFill>
              <a:srgbClr val="FF837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Freeform 72"/>
          <p:cNvSpPr/>
          <p:nvPr/>
        </p:nvSpPr>
        <p:spPr>
          <a:xfrm>
            <a:off x="12259660" y="4665267"/>
            <a:ext cx="718657" cy="478233"/>
          </a:xfrm>
          <a:custGeom>
            <a:avLst/>
            <a:gdLst/>
            <a:ahLst/>
            <a:cxnLst/>
            <a:rect l="l" t="t" r="r" b="b"/>
            <a:pathLst>
              <a:path w="718657" h="478233">
                <a:moveTo>
                  <a:pt x="0" y="0"/>
                </a:moveTo>
                <a:lnTo>
                  <a:pt x="718656" y="0"/>
                </a:lnTo>
                <a:lnTo>
                  <a:pt x="718656" y="478233"/>
                </a:lnTo>
                <a:lnTo>
                  <a:pt x="0" y="478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6850967" y="8201066"/>
            <a:ext cx="558423" cy="558423"/>
          </a:xfrm>
          <a:custGeom>
            <a:avLst/>
            <a:gdLst/>
            <a:ahLst/>
            <a:cxnLst/>
            <a:rect l="l" t="t" r="r" b="b"/>
            <a:pathLst>
              <a:path w="558423" h="558423">
                <a:moveTo>
                  <a:pt x="0" y="0"/>
                </a:moveTo>
                <a:lnTo>
                  <a:pt x="558422" y="0"/>
                </a:lnTo>
                <a:lnTo>
                  <a:pt x="558422" y="558423"/>
                </a:lnTo>
                <a:lnTo>
                  <a:pt x="0" y="558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12334275" y="6338899"/>
            <a:ext cx="450196" cy="676524"/>
          </a:xfrm>
          <a:custGeom>
            <a:avLst/>
            <a:gdLst/>
            <a:ahLst/>
            <a:cxnLst/>
            <a:rect l="l" t="t" r="r" b="b"/>
            <a:pathLst>
              <a:path w="450196" h="676524">
                <a:moveTo>
                  <a:pt x="0" y="0"/>
                </a:moveTo>
                <a:lnTo>
                  <a:pt x="450196" y="0"/>
                </a:lnTo>
                <a:lnTo>
                  <a:pt x="450196" y="676524"/>
                </a:lnTo>
                <a:lnTo>
                  <a:pt x="0" y="6765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5433651" y="4592717"/>
            <a:ext cx="564455" cy="557400"/>
          </a:xfrm>
          <a:custGeom>
            <a:avLst/>
            <a:gdLst/>
            <a:ahLst/>
            <a:cxnLst/>
            <a:rect l="l" t="t" r="r" b="b"/>
            <a:pathLst>
              <a:path w="564455" h="557400">
                <a:moveTo>
                  <a:pt x="0" y="0"/>
                </a:moveTo>
                <a:lnTo>
                  <a:pt x="564456" y="0"/>
                </a:lnTo>
                <a:lnTo>
                  <a:pt x="564456" y="557400"/>
                </a:lnTo>
                <a:lnTo>
                  <a:pt x="0" y="5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11026822" y="2833245"/>
            <a:ext cx="692310" cy="520963"/>
          </a:xfrm>
          <a:custGeom>
            <a:avLst/>
            <a:gdLst/>
            <a:ahLst/>
            <a:cxnLst/>
            <a:rect l="l" t="t" r="r" b="b"/>
            <a:pathLst>
              <a:path w="692310" h="520963">
                <a:moveTo>
                  <a:pt x="0" y="0"/>
                </a:moveTo>
                <a:lnTo>
                  <a:pt x="692310" y="0"/>
                </a:lnTo>
                <a:lnTo>
                  <a:pt x="692310" y="520964"/>
                </a:lnTo>
                <a:lnTo>
                  <a:pt x="0" y="5209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7" name="TextBox 77"/>
          <p:cNvSpPr txBox="1"/>
          <p:nvPr/>
        </p:nvSpPr>
        <p:spPr>
          <a:xfrm>
            <a:off x="2098844" y="1153828"/>
            <a:ext cx="14195482" cy="75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7"/>
              </a:lnSpc>
              <a:spcBef>
                <a:spcPct val="0"/>
              </a:spcBef>
            </a:pPr>
            <a:r>
              <a:rPr lang="en-US" sz="4716">
                <a:solidFill>
                  <a:srgbClr val="231F20"/>
                </a:solidFill>
                <a:latin typeface="Montserrat Classic Ultra-Bold"/>
              </a:rPr>
              <a:t>CARBON PRICE ADJUSTMENT ON EXPORTS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587070" y="2974658"/>
            <a:ext cx="341103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Indian Customs Authorities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587070" y="2541842"/>
            <a:ext cx="2652102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Administration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533982" y="6464208"/>
            <a:ext cx="366154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Customs uses CBAM formula - average weekly price of EU ETS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533982" y="6034627"/>
            <a:ext cx="2109177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Collection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783907" y="8145031"/>
            <a:ext cx="3411036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Importer claims deduction under Article 9 of CBAM Regulations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2783907" y="7763956"/>
            <a:ext cx="2850067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Deduction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2259660" y="2974658"/>
            <a:ext cx="3411036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Imports of CBAM Products to declare emissions - no CPAE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259660" y="2522379"/>
            <a:ext cx="3411036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Additional Reporting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3459443" y="4584012"/>
            <a:ext cx="3696786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Decarbonisation subsidy to contributing industry - cannot be transactional rebate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459443" y="4190139"/>
            <a:ext cx="3411036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Utilisation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497543" y="6575255"/>
            <a:ext cx="3411036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Anonymous country tables for precursor emission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3497543" y="6132914"/>
            <a:ext cx="3411036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Additional Utilisation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2259660" y="8193360"/>
            <a:ext cx="3411036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GATT compatible - only alters point of levy and not competitive conditions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2259660" y="7792939"/>
            <a:ext cx="2109177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Legality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767694" y="4686654"/>
            <a:ext cx="2954167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82077D"/>
                </a:solidFill>
                <a:latin typeface="Montserrat"/>
              </a:rPr>
              <a:t>Mirror levy of CBAM, uses the same underlying decelerations and formula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7645528" y="4183835"/>
            <a:ext cx="2831641" cy="4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799">
                <a:solidFill>
                  <a:srgbClr val="231F20"/>
                </a:solidFill>
                <a:latin typeface="Montserrat Classic Bold"/>
              </a:rPr>
              <a:t>CPAE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533982" y="4253838"/>
            <a:ext cx="3193659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2"/>
              </a:lnSpc>
              <a:spcBef>
                <a:spcPct val="0"/>
              </a:spcBef>
            </a:pPr>
            <a:r>
              <a:rPr lang="en-US" sz="2400">
                <a:solidFill>
                  <a:srgbClr val="231F20"/>
                </a:solidFill>
                <a:latin typeface="Montserrat Classic Bold"/>
              </a:rPr>
              <a:t>Operations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533982" y="4686654"/>
            <a:ext cx="3411036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20"/>
              </a:lnSpc>
            </a:pPr>
            <a:r>
              <a:rPr lang="en-US" sz="1800">
                <a:solidFill>
                  <a:srgbClr val="231F20"/>
                </a:solidFill>
                <a:latin typeface="Montserrat Classic"/>
              </a:rPr>
              <a:t>Annex IV decleration filed by Exporter</a:t>
            </a:r>
          </a:p>
        </p:txBody>
      </p:sp>
      <p:sp>
        <p:nvSpPr>
          <p:cNvPr id="96" name="Freeform 96"/>
          <p:cNvSpPr/>
          <p:nvPr/>
        </p:nvSpPr>
        <p:spPr>
          <a:xfrm>
            <a:off x="5482794" y="6313883"/>
            <a:ext cx="515313" cy="701540"/>
          </a:xfrm>
          <a:custGeom>
            <a:avLst/>
            <a:gdLst/>
            <a:ahLst/>
            <a:cxnLst/>
            <a:rect l="l" t="t" r="r" b="b"/>
            <a:pathLst>
              <a:path w="515313" h="701540">
                <a:moveTo>
                  <a:pt x="0" y="0"/>
                </a:moveTo>
                <a:lnTo>
                  <a:pt x="515313" y="0"/>
                </a:lnTo>
                <a:lnTo>
                  <a:pt x="515313" y="701540"/>
                </a:lnTo>
                <a:lnTo>
                  <a:pt x="0" y="7015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11121446" y="8168605"/>
            <a:ext cx="590884" cy="590884"/>
          </a:xfrm>
          <a:custGeom>
            <a:avLst/>
            <a:gdLst/>
            <a:ahLst/>
            <a:cxnLst/>
            <a:rect l="l" t="t" r="r" b="b"/>
            <a:pathLst>
              <a:path w="590884" h="590884">
                <a:moveTo>
                  <a:pt x="0" y="0"/>
                </a:moveTo>
                <a:lnTo>
                  <a:pt x="590884" y="0"/>
                </a:lnTo>
                <a:lnTo>
                  <a:pt x="590884" y="590884"/>
                </a:lnTo>
                <a:lnTo>
                  <a:pt x="0" y="590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15802961" y="138860"/>
            <a:ext cx="2376573" cy="1177204"/>
          </a:xfrm>
          <a:custGeom>
            <a:avLst/>
            <a:gdLst/>
            <a:ahLst/>
            <a:cxnLst/>
            <a:rect l="l" t="t" r="r" b="b"/>
            <a:pathLst>
              <a:path w="2376573" h="1177204">
                <a:moveTo>
                  <a:pt x="0" y="0"/>
                </a:moveTo>
                <a:lnTo>
                  <a:pt x="2376573" y="0"/>
                </a:lnTo>
                <a:lnTo>
                  <a:pt x="2376573" y="1177204"/>
                </a:lnTo>
                <a:lnTo>
                  <a:pt x="0" y="117720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219737" y="1978923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5"/>
                </a:lnTo>
                <a:lnTo>
                  <a:pt x="0" y="6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039020" y="903075"/>
            <a:ext cx="6277688" cy="1372469"/>
            <a:chOff x="0" y="0"/>
            <a:chExt cx="9504788" cy="20779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9397D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219737" y="865414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59755" y="1803714"/>
            <a:ext cx="6250515" cy="6247911"/>
          </a:xfrm>
          <a:custGeom>
            <a:avLst/>
            <a:gdLst/>
            <a:ahLst/>
            <a:cxnLst/>
            <a:rect l="l" t="t" r="r" b="b"/>
            <a:pathLst>
              <a:path w="6250515" h="6247911">
                <a:moveTo>
                  <a:pt x="0" y="0"/>
                </a:moveTo>
                <a:lnTo>
                  <a:pt x="6250515" y="0"/>
                </a:lnTo>
                <a:lnTo>
                  <a:pt x="6250515" y="6247910"/>
                </a:lnTo>
                <a:lnTo>
                  <a:pt x="0" y="624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270393" y="2160095"/>
            <a:ext cx="6032259" cy="60322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63B1D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7302652" y="1589310"/>
            <a:ext cx="1736368" cy="3586915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954067" y="3772322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6"/>
                </a:lnTo>
                <a:lnTo>
                  <a:pt x="0" y="688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773350" y="2696475"/>
            <a:ext cx="6277688" cy="1372469"/>
            <a:chOff x="0" y="0"/>
            <a:chExt cx="9504788" cy="20779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91DFB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54067" y="2658814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0595544" y="5563075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5"/>
                </a:lnTo>
                <a:lnTo>
                  <a:pt x="0" y="6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0414826" y="4487228"/>
            <a:ext cx="6277688" cy="1372469"/>
            <a:chOff x="0" y="0"/>
            <a:chExt cx="9504788" cy="20779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8D38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595544" y="4449567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5" y="0"/>
                </a:lnTo>
                <a:lnTo>
                  <a:pt x="1107225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10800000">
            <a:off x="9957572" y="7353828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5"/>
                </a:lnTo>
                <a:lnTo>
                  <a:pt x="0" y="6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9776855" y="6277980"/>
            <a:ext cx="6277688" cy="1372469"/>
            <a:chOff x="0" y="0"/>
            <a:chExt cx="9504788" cy="207799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8B27C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957572" y="6240319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9084807" y="8550076"/>
            <a:ext cx="5414689" cy="622773"/>
          </a:xfrm>
          <a:custGeom>
            <a:avLst/>
            <a:gdLst/>
            <a:ahLst/>
            <a:cxnLst/>
            <a:rect l="l" t="t" r="r" b="b"/>
            <a:pathLst>
              <a:path w="5414689" h="622773">
                <a:moveTo>
                  <a:pt x="0" y="0"/>
                </a:moveTo>
                <a:lnTo>
                  <a:pt x="5414689" y="0"/>
                </a:lnTo>
                <a:lnTo>
                  <a:pt x="5414689" y="622773"/>
                </a:lnTo>
                <a:lnTo>
                  <a:pt x="0" y="622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9039020" y="8108300"/>
            <a:ext cx="6277688" cy="1372469"/>
            <a:chOff x="0" y="0"/>
            <a:chExt cx="9504788" cy="207799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F837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9219737" y="8070640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0414826" y="1633229"/>
            <a:ext cx="4681927" cy="25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47"/>
              </a:lnSpc>
              <a:spcBef>
                <a:spcPct val="0"/>
              </a:spcBef>
            </a:pPr>
            <a:r>
              <a:rPr lang="en-US" sz="1599">
                <a:solidFill>
                  <a:srgbClr val="343432"/>
                </a:solidFill>
                <a:latin typeface="Montserrat Classic"/>
              </a:rPr>
              <a:t>Expansion of product and emission scope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14826" y="1080652"/>
            <a:ext cx="2108920" cy="4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83"/>
              </a:lnSpc>
              <a:spcBef>
                <a:spcPct val="0"/>
              </a:spcBef>
            </a:pPr>
            <a:r>
              <a:rPr lang="en-US" sz="2799">
                <a:solidFill>
                  <a:srgbClr val="343432"/>
                </a:solidFill>
                <a:latin typeface="Montserrat Classic Bold"/>
              </a:rPr>
              <a:t>Expansion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59441" y="3857940"/>
            <a:ext cx="5419361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spc="256">
                <a:solidFill>
                  <a:srgbClr val="343432"/>
                </a:solidFill>
                <a:latin typeface="Montserrat Classic Bold"/>
              </a:rPr>
              <a:t>LONG TERM IMPACT OF CBAM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30904" y="5627808"/>
            <a:ext cx="4911238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82077D"/>
                </a:solidFill>
                <a:latin typeface="Montserrat"/>
              </a:rPr>
              <a:t> Realignment of trade and value chains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62784" y="3332348"/>
            <a:ext cx="4681927" cy="50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47"/>
              </a:lnSpc>
              <a:spcBef>
                <a:spcPct val="0"/>
              </a:spcBef>
            </a:pPr>
            <a:r>
              <a:rPr lang="en-US" sz="1599">
                <a:solidFill>
                  <a:srgbClr val="343432"/>
                </a:solidFill>
                <a:latin typeface="Montserrat Classic"/>
              </a:rPr>
              <a:t>Realignment of value chain (not just exports). Domestic and third country impact sales also.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62784" y="2836921"/>
            <a:ext cx="2750397" cy="4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83"/>
              </a:lnSpc>
              <a:spcBef>
                <a:spcPct val="0"/>
              </a:spcBef>
            </a:pPr>
            <a:r>
              <a:rPr lang="en-US" sz="2799">
                <a:solidFill>
                  <a:srgbClr val="343432"/>
                </a:solidFill>
                <a:latin typeface="Montserrat Classic Bold"/>
              </a:rPr>
              <a:t>Realignment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90633" y="4604700"/>
            <a:ext cx="4681926" cy="438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83"/>
              </a:lnSpc>
              <a:spcBef>
                <a:spcPct val="0"/>
              </a:spcBef>
            </a:pPr>
            <a:r>
              <a:rPr lang="en-US" sz="2799" dirty="0">
                <a:solidFill>
                  <a:srgbClr val="343432"/>
                </a:solidFill>
                <a:latin typeface="Montserrat Classic Bold"/>
              </a:rPr>
              <a:t>Widening emission gap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149157" y="6745654"/>
            <a:ext cx="4681927" cy="76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47"/>
              </a:lnSpc>
              <a:spcBef>
                <a:spcPct val="0"/>
              </a:spcBef>
            </a:pPr>
            <a:r>
              <a:rPr lang="en-US" sz="1599">
                <a:solidFill>
                  <a:srgbClr val="343432"/>
                </a:solidFill>
                <a:latin typeface="Montserrat Classic"/>
              </a:rPr>
              <a:t>Super-regulator with verified emission data with geolocation. Impact on trade and climate negotiations.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152662" y="6318015"/>
            <a:ext cx="3609107" cy="4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83"/>
              </a:lnSpc>
              <a:spcBef>
                <a:spcPct val="0"/>
              </a:spcBef>
            </a:pPr>
            <a:r>
              <a:rPr lang="en-US" sz="2799">
                <a:solidFill>
                  <a:srgbClr val="343432"/>
                </a:solidFill>
                <a:latin typeface="Montserrat Classic Bold"/>
              </a:rPr>
              <a:t>Super-regulator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414826" y="8804220"/>
            <a:ext cx="4681927" cy="25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48"/>
              </a:lnSpc>
              <a:spcBef>
                <a:spcPct val="0"/>
              </a:spcBef>
            </a:pPr>
            <a:r>
              <a:rPr lang="en-US" sz="1600">
                <a:solidFill>
                  <a:srgbClr val="343432"/>
                </a:solidFill>
                <a:latin typeface="Montserrat Classic"/>
              </a:rPr>
              <a:t>E.g. litigation by Poland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414826" y="8213543"/>
            <a:ext cx="3966295" cy="4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83"/>
              </a:lnSpc>
              <a:spcBef>
                <a:spcPct val="0"/>
              </a:spcBef>
            </a:pPr>
            <a:r>
              <a:rPr lang="en-US" sz="2799">
                <a:solidFill>
                  <a:srgbClr val="343432"/>
                </a:solidFill>
                <a:latin typeface="Montserrat Classic Bold"/>
              </a:rPr>
              <a:t>Fissures within EU?</a:t>
            </a:r>
          </a:p>
        </p:txBody>
      </p:sp>
      <p:sp>
        <p:nvSpPr>
          <p:cNvPr id="43" name="Freeform 43"/>
          <p:cNvSpPr/>
          <p:nvPr/>
        </p:nvSpPr>
        <p:spPr>
          <a:xfrm>
            <a:off x="10200916" y="6342860"/>
            <a:ext cx="613527" cy="677590"/>
          </a:xfrm>
          <a:custGeom>
            <a:avLst/>
            <a:gdLst/>
            <a:ahLst/>
            <a:cxnLst/>
            <a:rect l="l" t="t" r="r" b="b"/>
            <a:pathLst>
              <a:path w="613527" h="677590">
                <a:moveTo>
                  <a:pt x="0" y="0"/>
                </a:moveTo>
                <a:lnTo>
                  <a:pt x="613528" y="0"/>
                </a:lnTo>
                <a:lnTo>
                  <a:pt x="613528" y="677591"/>
                </a:lnTo>
                <a:lnTo>
                  <a:pt x="0" y="6775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0200916" y="2778317"/>
            <a:ext cx="613006" cy="613006"/>
          </a:xfrm>
          <a:custGeom>
            <a:avLst/>
            <a:gdLst/>
            <a:ahLst/>
            <a:cxnLst/>
            <a:rect l="l" t="t" r="r" b="b"/>
            <a:pathLst>
              <a:path w="613006" h="613006">
                <a:moveTo>
                  <a:pt x="0" y="0"/>
                </a:moveTo>
                <a:lnTo>
                  <a:pt x="613006" y="0"/>
                </a:lnTo>
                <a:lnTo>
                  <a:pt x="613006" y="613005"/>
                </a:lnTo>
                <a:lnTo>
                  <a:pt x="0" y="613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AutoShape 45"/>
          <p:cNvSpPr/>
          <p:nvPr/>
        </p:nvSpPr>
        <p:spPr>
          <a:xfrm>
            <a:off x="7302652" y="5176225"/>
            <a:ext cx="1736368" cy="3618310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46"/>
          <p:cNvSpPr/>
          <p:nvPr/>
        </p:nvSpPr>
        <p:spPr>
          <a:xfrm>
            <a:off x="7302652" y="5176225"/>
            <a:ext cx="2474203" cy="1787990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47"/>
          <p:cNvSpPr/>
          <p:nvPr/>
        </p:nvSpPr>
        <p:spPr>
          <a:xfrm flipV="1">
            <a:off x="7302652" y="5173462"/>
            <a:ext cx="3112175" cy="2763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48"/>
          <p:cNvSpPr/>
          <p:nvPr/>
        </p:nvSpPr>
        <p:spPr>
          <a:xfrm flipV="1">
            <a:off x="7302652" y="3382709"/>
            <a:ext cx="2470698" cy="1793515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11790633" y="5102809"/>
            <a:ext cx="4681927" cy="50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47"/>
              </a:lnSpc>
              <a:spcBef>
                <a:spcPct val="0"/>
              </a:spcBef>
            </a:pPr>
            <a:r>
              <a:rPr lang="en-US" sz="1599">
                <a:solidFill>
                  <a:srgbClr val="343432"/>
                </a:solidFill>
                <a:latin typeface="Montserrat Classic"/>
              </a:rPr>
              <a:t>Are we indirectly paying for EU’s decarbonisation?</a:t>
            </a:r>
          </a:p>
        </p:txBody>
      </p:sp>
      <p:sp>
        <p:nvSpPr>
          <p:cNvPr id="50" name="Freeform 50"/>
          <p:cNvSpPr/>
          <p:nvPr/>
        </p:nvSpPr>
        <p:spPr>
          <a:xfrm>
            <a:off x="9503780" y="8256329"/>
            <a:ext cx="546150" cy="538206"/>
          </a:xfrm>
          <a:custGeom>
            <a:avLst/>
            <a:gdLst/>
            <a:ahLst/>
            <a:cxnLst/>
            <a:rect l="l" t="t" r="r" b="b"/>
            <a:pathLst>
              <a:path w="546150" h="538206">
                <a:moveTo>
                  <a:pt x="0" y="0"/>
                </a:moveTo>
                <a:lnTo>
                  <a:pt x="546150" y="0"/>
                </a:lnTo>
                <a:lnTo>
                  <a:pt x="546150" y="538206"/>
                </a:lnTo>
                <a:lnTo>
                  <a:pt x="0" y="5382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9499877" y="1041369"/>
            <a:ext cx="546945" cy="547941"/>
          </a:xfrm>
          <a:custGeom>
            <a:avLst/>
            <a:gdLst/>
            <a:ahLst/>
            <a:cxnLst/>
            <a:rect l="l" t="t" r="r" b="b"/>
            <a:pathLst>
              <a:path w="546945" h="547941">
                <a:moveTo>
                  <a:pt x="0" y="0"/>
                </a:moveTo>
                <a:lnTo>
                  <a:pt x="546945" y="0"/>
                </a:lnTo>
                <a:lnTo>
                  <a:pt x="546945" y="547941"/>
                </a:lnTo>
                <a:lnTo>
                  <a:pt x="0" y="547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886528" y="4590990"/>
            <a:ext cx="552510" cy="552510"/>
          </a:xfrm>
          <a:custGeom>
            <a:avLst/>
            <a:gdLst/>
            <a:ahLst/>
            <a:cxnLst/>
            <a:rect l="l" t="t" r="r" b="b"/>
            <a:pathLst>
              <a:path w="552510" h="552510">
                <a:moveTo>
                  <a:pt x="0" y="0"/>
                </a:moveTo>
                <a:lnTo>
                  <a:pt x="552511" y="0"/>
                </a:lnTo>
                <a:lnTo>
                  <a:pt x="552511" y="552510"/>
                </a:lnTo>
                <a:lnTo>
                  <a:pt x="0" y="5525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5802961" y="138860"/>
            <a:ext cx="2376573" cy="1177204"/>
          </a:xfrm>
          <a:custGeom>
            <a:avLst/>
            <a:gdLst/>
            <a:ahLst/>
            <a:cxnLst/>
            <a:rect l="l" t="t" r="r" b="b"/>
            <a:pathLst>
              <a:path w="2376573" h="1177204">
                <a:moveTo>
                  <a:pt x="0" y="0"/>
                </a:moveTo>
                <a:lnTo>
                  <a:pt x="2376573" y="0"/>
                </a:lnTo>
                <a:lnTo>
                  <a:pt x="2376573" y="1177204"/>
                </a:lnTo>
                <a:lnTo>
                  <a:pt x="0" y="117720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6501" y="2760904"/>
            <a:ext cx="10558160" cy="33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6"/>
              </a:lnSpc>
              <a:spcBef>
                <a:spcPct val="0"/>
              </a:spcBef>
            </a:pPr>
            <a:r>
              <a:rPr lang="en-US" sz="2068">
                <a:solidFill>
                  <a:srgbClr val="82077D"/>
                </a:solidFill>
                <a:latin typeface="Montserrat"/>
              </a:rPr>
              <a:t>in FTA negotiations / bilateral dialogues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E60557-D3FD-CA09-C000-B12CC884FC68}"/>
              </a:ext>
            </a:extLst>
          </p:cNvPr>
          <p:cNvGrpSpPr/>
          <p:nvPr/>
        </p:nvGrpSpPr>
        <p:grpSpPr>
          <a:xfrm>
            <a:off x="1066800" y="4242960"/>
            <a:ext cx="16078200" cy="4634340"/>
            <a:chOff x="2313712" y="4242960"/>
            <a:chExt cx="13660577" cy="3751948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2313712" y="4242960"/>
              <a:ext cx="3128394" cy="3751948"/>
              <a:chOff x="0" y="0"/>
              <a:chExt cx="2041606" cy="24485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041606" cy="2448541"/>
              </a:xfrm>
              <a:custGeom>
                <a:avLst/>
                <a:gdLst/>
                <a:ahLst/>
                <a:cxnLst/>
                <a:rect l="l" t="t" r="r" b="b"/>
                <a:pathLst>
                  <a:path w="2041606" h="2448541">
                    <a:moveTo>
                      <a:pt x="79191" y="0"/>
                    </a:moveTo>
                    <a:lnTo>
                      <a:pt x="1962415" y="0"/>
                    </a:lnTo>
                    <a:cubicBezTo>
                      <a:pt x="2006151" y="0"/>
                      <a:pt x="2041606" y="35455"/>
                      <a:pt x="2041606" y="79191"/>
                    </a:cubicBezTo>
                    <a:lnTo>
                      <a:pt x="2041606" y="2369350"/>
                    </a:lnTo>
                    <a:cubicBezTo>
                      <a:pt x="2041606" y="2390353"/>
                      <a:pt x="2033263" y="2410495"/>
                      <a:pt x="2018411" y="2425347"/>
                    </a:cubicBezTo>
                    <a:cubicBezTo>
                      <a:pt x="2003560" y="2440198"/>
                      <a:pt x="1983418" y="2448541"/>
                      <a:pt x="1962415" y="2448541"/>
                    </a:cubicBezTo>
                    <a:lnTo>
                      <a:pt x="79191" y="2448541"/>
                    </a:lnTo>
                    <a:cubicBezTo>
                      <a:pt x="58188" y="2448541"/>
                      <a:pt x="38046" y="2440198"/>
                      <a:pt x="23195" y="2425347"/>
                    </a:cubicBezTo>
                    <a:cubicBezTo>
                      <a:pt x="8343" y="2410495"/>
                      <a:pt x="0" y="2390353"/>
                      <a:pt x="0" y="2369350"/>
                    </a:cubicBezTo>
                    <a:lnTo>
                      <a:pt x="0" y="79191"/>
                    </a:lnTo>
                    <a:cubicBezTo>
                      <a:pt x="0" y="58188"/>
                      <a:pt x="8343" y="38046"/>
                      <a:pt x="23195" y="23195"/>
                    </a:cubicBezTo>
                    <a:cubicBezTo>
                      <a:pt x="38046" y="8343"/>
                      <a:pt x="58188" y="0"/>
                      <a:pt x="79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9397D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041606" cy="24866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804719" y="4242960"/>
              <a:ext cx="2146380" cy="1000429"/>
            </a:xfrm>
            <a:custGeom>
              <a:avLst/>
              <a:gdLst/>
              <a:ahLst/>
              <a:cxnLst/>
              <a:rect l="l" t="t" r="r" b="b"/>
              <a:pathLst>
                <a:path w="2146380" h="1000429">
                  <a:moveTo>
                    <a:pt x="0" y="0"/>
                  </a:moveTo>
                  <a:lnTo>
                    <a:pt x="2146379" y="0"/>
                  </a:lnTo>
                  <a:lnTo>
                    <a:pt x="2146379" y="1000429"/>
                  </a:lnTo>
                  <a:lnTo>
                    <a:pt x="0" y="100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1454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 rot="-10800000">
              <a:off x="5825106" y="4242960"/>
              <a:ext cx="3128394" cy="3751948"/>
              <a:chOff x="0" y="0"/>
              <a:chExt cx="2041606" cy="24485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41606" cy="2448541"/>
              </a:xfrm>
              <a:custGeom>
                <a:avLst/>
                <a:gdLst/>
                <a:ahLst/>
                <a:cxnLst/>
                <a:rect l="l" t="t" r="r" b="b"/>
                <a:pathLst>
                  <a:path w="2041606" h="2448541">
                    <a:moveTo>
                      <a:pt x="79191" y="0"/>
                    </a:moveTo>
                    <a:lnTo>
                      <a:pt x="1962415" y="0"/>
                    </a:lnTo>
                    <a:cubicBezTo>
                      <a:pt x="2006151" y="0"/>
                      <a:pt x="2041606" y="35455"/>
                      <a:pt x="2041606" y="79191"/>
                    </a:cubicBezTo>
                    <a:lnTo>
                      <a:pt x="2041606" y="2369350"/>
                    </a:lnTo>
                    <a:cubicBezTo>
                      <a:pt x="2041606" y="2390353"/>
                      <a:pt x="2033263" y="2410495"/>
                      <a:pt x="2018411" y="2425347"/>
                    </a:cubicBezTo>
                    <a:cubicBezTo>
                      <a:pt x="2003560" y="2440198"/>
                      <a:pt x="1983418" y="2448541"/>
                      <a:pt x="1962415" y="2448541"/>
                    </a:cubicBezTo>
                    <a:lnTo>
                      <a:pt x="79191" y="2448541"/>
                    </a:lnTo>
                    <a:cubicBezTo>
                      <a:pt x="58188" y="2448541"/>
                      <a:pt x="38046" y="2440198"/>
                      <a:pt x="23195" y="2425347"/>
                    </a:cubicBezTo>
                    <a:cubicBezTo>
                      <a:pt x="8343" y="2410495"/>
                      <a:pt x="0" y="2390353"/>
                      <a:pt x="0" y="2369350"/>
                    </a:cubicBezTo>
                    <a:lnTo>
                      <a:pt x="0" y="79191"/>
                    </a:lnTo>
                    <a:cubicBezTo>
                      <a:pt x="0" y="58188"/>
                      <a:pt x="8343" y="38046"/>
                      <a:pt x="23195" y="23195"/>
                    </a:cubicBezTo>
                    <a:cubicBezTo>
                      <a:pt x="38046" y="8343"/>
                      <a:pt x="58188" y="0"/>
                      <a:pt x="79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63B1D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041606" cy="24866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6316113" y="4242960"/>
              <a:ext cx="2146380" cy="1000429"/>
            </a:xfrm>
            <a:custGeom>
              <a:avLst/>
              <a:gdLst/>
              <a:ahLst/>
              <a:cxnLst/>
              <a:rect l="l" t="t" r="r" b="b"/>
              <a:pathLst>
                <a:path w="2146380" h="1000429">
                  <a:moveTo>
                    <a:pt x="0" y="0"/>
                  </a:moveTo>
                  <a:lnTo>
                    <a:pt x="2146380" y="0"/>
                  </a:lnTo>
                  <a:lnTo>
                    <a:pt x="2146380" y="1000429"/>
                  </a:lnTo>
                  <a:lnTo>
                    <a:pt x="0" y="100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11454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20157" y="6403867"/>
              <a:ext cx="2738293" cy="789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7"/>
                </a:lnSpc>
              </a:pPr>
              <a:r>
                <a:rPr lang="en-US" dirty="0">
                  <a:solidFill>
                    <a:srgbClr val="343432"/>
                  </a:solidFill>
                  <a:latin typeface="Montserrat Classic"/>
                </a:rPr>
                <a:t>More than CBAM, its the emergence of super-regulator which should be troublesome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144560" y="5218800"/>
              <a:ext cx="2589865" cy="957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78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343432"/>
                  </a:solidFill>
                  <a:latin typeface="Montserrat Classic Bold"/>
                </a:rPr>
                <a:t>Clause limiting sharing of Data within EU institutions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898174" y="4305543"/>
              <a:ext cx="937482" cy="60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5"/>
                </a:lnSpc>
                <a:spcBef>
                  <a:spcPct val="0"/>
                </a:spcBef>
              </a:pPr>
              <a:r>
                <a:rPr lang="en-US" sz="3824">
                  <a:solidFill>
                    <a:srgbClr val="F8F8F8"/>
                  </a:solidFill>
                  <a:latin typeface="Montserrat Classic Bold"/>
                </a:rPr>
                <a:t>02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 rot="-10800000">
              <a:off x="9334500" y="4242960"/>
              <a:ext cx="3128394" cy="3751948"/>
              <a:chOff x="0" y="0"/>
              <a:chExt cx="2041606" cy="24485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41606" cy="2448541"/>
              </a:xfrm>
              <a:custGeom>
                <a:avLst/>
                <a:gdLst/>
                <a:ahLst/>
                <a:cxnLst/>
                <a:rect l="l" t="t" r="r" b="b"/>
                <a:pathLst>
                  <a:path w="2041606" h="2448541">
                    <a:moveTo>
                      <a:pt x="79191" y="0"/>
                    </a:moveTo>
                    <a:lnTo>
                      <a:pt x="1962415" y="0"/>
                    </a:lnTo>
                    <a:cubicBezTo>
                      <a:pt x="2006151" y="0"/>
                      <a:pt x="2041606" y="35455"/>
                      <a:pt x="2041606" y="79191"/>
                    </a:cubicBezTo>
                    <a:lnTo>
                      <a:pt x="2041606" y="2369350"/>
                    </a:lnTo>
                    <a:cubicBezTo>
                      <a:pt x="2041606" y="2390353"/>
                      <a:pt x="2033263" y="2410495"/>
                      <a:pt x="2018411" y="2425347"/>
                    </a:cubicBezTo>
                    <a:cubicBezTo>
                      <a:pt x="2003560" y="2440198"/>
                      <a:pt x="1983418" y="2448541"/>
                      <a:pt x="1962415" y="2448541"/>
                    </a:cubicBezTo>
                    <a:lnTo>
                      <a:pt x="79191" y="2448541"/>
                    </a:lnTo>
                    <a:cubicBezTo>
                      <a:pt x="58188" y="2448541"/>
                      <a:pt x="38046" y="2440198"/>
                      <a:pt x="23195" y="2425347"/>
                    </a:cubicBezTo>
                    <a:cubicBezTo>
                      <a:pt x="8343" y="2410495"/>
                      <a:pt x="0" y="2390353"/>
                      <a:pt x="0" y="2369350"/>
                    </a:cubicBezTo>
                    <a:lnTo>
                      <a:pt x="0" y="79191"/>
                    </a:lnTo>
                    <a:cubicBezTo>
                      <a:pt x="0" y="58188"/>
                      <a:pt x="8343" y="38046"/>
                      <a:pt x="23195" y="23195"/>
                    </a:cubicBezTo>
                    <a:cubicBezTo>
                      <a:pt x="38046" y="8343"/>
                      <a:pt x="58188" y="0"/>
                      <a:pt x="79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8ED7E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041606" cy="24866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9825507" y="4242960"/>
              <a:ext cx="2146380" cy="1000429"/>
            </a:xfrm>
            <a:custGeom>
              <a:avLst/>
              <a:gdLst/>
              <a:ahLst/>
              <a:cxnLst/>
              <a:rect l="l" t="t" r="r" b="b"/>
              <a:pathLst>
                <a:path w="2146380" h="1000429">
                  <a:moveTo>
                    <a:pt x="0" y="0"/>
                  </a:moveTo>
                  <a:lnTo>
                    <a:pt x="2146380" y="0"/>
                  </a:lnTo>
                  <a:lnTo>
                    <a:pt x="2146380" y="1000429"/>
                  </a:lnTo>
                  <a:lnTo>
                    <a:pt x="0" y="100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11454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507162" y="6428989"/>
              <a:ext cx="2761682" cy="13808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7"/>
                </a:lnSpc>
              </a:pPr>
              <a:r>
                <a:rPr lang="en-US" dirty="0">
                  <a:solidFill>
                    <a:srgbClr val="343432"/>
                  </a:solidFill>
                  <a:latin typeface="Montserrat Classic"/>
                </a:rPr>
                <a:t>Coal Cess has different impacts for integrated and non-integrated producers. Energy taxes to be converted to carbon price equivalent and claimed as a deduction.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530551" y="5218800"/>
              <a:ext cx="2738293" cy="957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78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343432"/>
                  </a:solidFill>
                  <a:latin typeface="Montserrat Classic Bold"/>
                </a:rPr>
                <a:t>Clause seeking recognition of energy taxes as deductions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407567" y="4305543"/>
              <a:ext cx="937482" cy="60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5"/>
                </a:lnSpc>
                <a:spcBef>
                  <a:spcPct val="0"/>
                </a:spcBef>
              </a:pPr>
              <a:r>
                <a:rPr lang="en-US" sz="3824">
                  <a:solidFill>
                    <a:srgbClr val="F8F8F8"/>
                  </a:solidFill>
                  <a:latin typeface="Montserrat Classic Bold"/>
                </a:rPr>
                <a:t>03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 rot="-10800000">
              <a:off x="12845895" y="4242960"/>
              <a:ext cx="3128394" cy="3751948"/>
              <a:chOff x="0" y="0"/>
              <a:chExt cx="2041606" cy="244854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41606" cy="2448541"/>
              </a:xfrm>
              <a:custGeom>
                <a:avLst/>
                <a:gdLst/>
                <a:ahLst/>
                <a:cxnLst/>
                <a:rect l="l" t="t" r="r" b="b"/>
                <a:pathLst>
                  <a:path w="2041606" h="2448541">
                    <a:moveTo>
                      <a:pt x="79191" y="0"/>
                    </a:moveTo>
                    <a:lnTo>
                      <a:pt x="1962415" y="0"/>
                    </a:lnTo>
                    <a:cubicBezTo>
                      <a:pt x="2006151" y="0"/>
                      <a:pt x="2041606" y="35455"/>
                      <a:pt x="2041606" y="79191"/>
                    </a:cubicBezTo>
                    <a:lnTo>
                      <a:pt x="2041606" y="2369350"/>
                    </a:lnTo>
                    <a:cubicBezTo>
                      <a:pt x="2041606" y="2390353"/>
                      <a:pt x="2033263" y="2410495"/>
                      <a:pt x="2018411" y="2425347"/>
                    </a:cubicBezTo>
                    <a:cubicBezTo>
                      <a:pt x="2003560" y="2440198"/>
                      <a:pt x="1983418" y="2448541"/>
                      <a:pt x="1962415" y="2448541"/>
                    </a:cubicBezTo>
                    <a:lnTo>
                      <a:pt x="79191" y="2448541"/>
                    </a:lnTo>
                    <a:cubicBezTo>
                      <a:pt x="58188" y="2448541"/>
                      <a:pt x="38046" y="2440198"/>
                      <a:pt x="23195" y="2425347"/>
                    </a:cubicBezTo>
                    <a:cubicBezTo>
                      <a:pt x="8343" y="2410495"/>
                      <a:pt x="0" y="2390353"/>
                      <a:pt x="0" y="2369350"/>
                    </a:cubicBezTo>
                    <a:lnTo>
                      <a:pt x="0" y="79191"/>
                    </a:lnTo>
                    <a:cubicBezTo>
                      <a:pt x="0" y="58188"/>
                      <a:pt x="8343" y="38046"/>
                      <a:pt x="23195" y="23195"/>
                    </a:cubicBezTo>
                    <a:cubicBezTo>
                      <a:pt x="38046" y="8343"/>
                      <a:pt x="58188" y="0"/>
                      <a:pt x="79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91E1D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041606" cy="24866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75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3336902" y="4242960"/>
              <a:ext cx="2146380" cy="1000429"/>
            </a:xfrm>
            <a:custGeom>
              <a:avLst/>
              <a:gdLst/>
              <a:ahLst/>
              <a:cxnLst/>
              <a:rect l="l" t="t" r="r" b="b"/>
              <a:pathLst>
                <a:path w="2146380" h="1000429">
                  <a:moveTo>
                    <a:pt x="0" y="0"/>
                  </a:moveTo>
                  <a:lnTo>
                    <a:pt x="2146379" y="0"/>
                  </a:lnTo>
                  <a:lnTo>
                    <a:pt x="2146379" y="1000429"/>
                  </a:lnTo>
                  <a:lnTo>
                    <a:pt x="0" y="100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1454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015344" y="6416057"/>
              <a:ext cx="2738293" cy="591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7"/>
                </a:lnSpc>
              </a:pPr>
              <a:r>
                <a:rPr lang="en-US" dirty="0">
                  <a:solidFill>
                    <a:srgbClr val="343432"/>
                  </a:solidFill>
                  <a:latin typeface="Montserrat Classic"/>
                </a:rPr>
                <a:t>EU is the only “affected” party. Recognition eliminates uncertainty.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062969" y="5218800"/>
              <a:ext cx="2693881" cy="71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78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343432"/>
                  </a:solidFill>
                  <a:latin typeface="Montserrat Classic Bold"/>
                </a:rPr>
                <a:t>Clause seeking recognition of CPAE as deduction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918962" y="4305543"/>
              <a:ext cx="937482" cy="60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5"/>
                </a:lnSpc>
                <a:spcBef>
                  <a:spcPct val="0"/>
                </a:spcBef>
              </a:pPr>
              <a:r>
                <a:rPr lang="en-US" sz="3824">
                  <a:solidFill>
                    <a:srgbClr val="F8F8F8"/>
                  </a:solidFill>
                  <a:latin typeface="Montserrat Classic Bold"/>
                </a:rPr>
                <a:t>04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486374" y="6453368"/>
              <a:ext cx="2738293" cy="986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7"/>
                </a:lnSpc>
              </a:pPr>
              <a:r>
                <a:rPr lang="en-US" dirty="0">
                  <a:solidFill>
                    <a:srgbClr val="343432"/>
                  </a:solidFill>
                  <a:latin typeface="Montserrat Classic"/>
                </a:rPr>
                <a:t>While CBAM Regulation has placed limitations on country exclusions, laws can be unilaterally amended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572099" y="5218800"/>
              <a:ext cx="2652568" cy="479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78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343432"/>
                  </a:solidFill>
                  <a:latin typeface="Montserrat Classic Bold"/>
                </a:rPr>
                <a:t>Clause prohibiting country exclusion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386779" y="4305543"/>
              <a:ext cx="937482" cy="60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5"/>
                </a:lnSpc>
                <a:spcBef>
                  <a:spcPct val="0"/>
                </a:spcBef>
              </a:pPr>
              <a:r>
                <a:rPr lang="en-US" sz="3824">
                  <a:solidFill>
                    <a:srgbClr val="F8F8F8"/>
                  </a:solidFill>
                  <a:latin typeface="Montserrat Classic Bold"/>
                </a:rPr>
                <a:t>01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316069" y="1763782"/>
            <a:ext cx="11294937" cy="87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73"/>
              </a:lnSpc>
              <a:spcBef>
                <a:spcPct val="0"/>
              </a:spcBef>
            </a:pPr>
            <a:r>
              <a:rPr lang="en-US" sz="5052" spc="308">
                <a:solidFill>
                  <a:srgbClr val="343432"/>
                </a:solidFill>
                <a:latin typeface="Montserrat Classic Bold"/>
              </a:rPr>
              <a:t>WHAT SHOULD WE ASK</a:t>
            </a:r>
          </a:p>
        </p:txBody>
      </p:sp>
      <p:sp>
        <p:nvSpPr>
          <p:cNvPr id="32" name="Freeform 32"/>
          <p:cNvSpPr/>
          <p:nvPr/>
        </p:nvSpPr>
        <p:spPr>
          <a:xfrm>
            <a:off x="15802961" y="138860"/>
            <a:ext cx="2376573" cy="1177204"/>
          </a:xfrm>
          <a:custGeom>
            <a:avLst/>
            <a:gdLst/>
            <a:ahLst/>
            <a:cxnLst/>
            <a:rect l="l" t="t" r="r" b="b"/>
            <a:pathLst>
              <a:path w="2376573" h="1177204">
                <a:moveTo>
                  <a:pt x="0" y="0"/>
                </a:moveTo>
                <a:lnTo>
                  <a:pt x="2376573" y="0"/>
                </a:lnTo>
                <a:lnTo>
                  <a:pt x="2376573" y="1177204"/>
                </a:lnTo>
                <a:lnTo>
                  <a:pt x="0" y="11772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06515" y="3913220"/>
            <a:ext cx="10074970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1D1D1F"/>
                </a:solidFill>
                <a:latin typeface="Montserrat Classic Bold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8434614" y="5684591"/>
            <a:ext cx="1418771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5860FC3670C439E59C9B67B66FFB7" ma:contentTypeVersion="14" ma:contentTypeDescription="Create a new document." ma:contentTypeScope="" ma:versionID="6853d00d74388068ec517e0b11af96cd">
  <xsd:schema xmlns:xsd="http://www.w3.org/2001/XMLSchema" xmlns:xs="http://www.w3.org/2001/XMLSchema" xmlns:p="http://schemas.microsoft.com/office/2006/metadata/properties" xmlns:ns2="b7b7d02b-e919-4651-af4a-8d7b06544d63" xmlns:ns3="b489528b-4e9a-4552-b5ca-7db5dcef4830" targetNamespace="http://schemas.microsoft.com/office/2006/metadata/properties" ma:root="true" ma:fieldsID="896a1fee6841e320b4c699712fde10a9" ns2:_="" ns3:_="">
    <xsd:import namespace="b7b7d02b-e919-4651-af4a-8d7b06544d63"/>
    <xsd:import namespace="b489528b-4e9a-4552-b5ca-7db5dcef4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7d02b-e919-4651-af4a-8d7b06544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9b631c1-89d1-49cd-8bc3-418505dc36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9528b-4e9a-4552-b5ca-7db5dcef483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20ceab2-93e6-4b77-9548-822c3b403185}" ma:internalName="TaxCatchAll" ma:showField="CatchAllData" ma:web="b489528b-4e9a-4552-b5ca-7db5dcef4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08672-09EE-49B8-BBC1-72E970C188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C1979E-B0F6-4CDD-B0A7-D53F49D42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7d02b-e919-4651-af4a-8d7b06544d63"/>
    <ds:schemaRef ds:uri="b489528b-4e9a-4552-b5ca-7db5dcef4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369</Words>
  <Application>Microsoft Macintosh PowerPoint</Application>
  <PresentationFormat>Custom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Montserrat Classic</vt:lpstr>
      <vt:lpstr>Montserrat Classic Ultra-Bold</vt:lpstr>
      <vt:lpstr>Calibri</vt:lpstr>
      <vt:lpstr>Montserrat Classic Bold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Modern Reforestation Program Presentation </dc:title>
  <cp:lastModifiedBy>Atul Sharma</cp:lastModifiedBy>
  <cp:revision>2</cp:revision>
  <dcterms:created xsi:type="dcterms:W3CDTF">2006-08-16T00:00:00Z</dcterms:created>
  <dcterms:modified xsi:type="dcterms:W3CDTF">2023-12-05T09:21:51Z</dcterms:modified>
  <dc:identifier>DAF2B4MfMro</dc:identifier>
</cp:coreProperties>
</file>