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2D377F4-ED18-4423-BA10-0279137B15BB}" type="datetimeFigureOut">
              <a:rPr lang="en-IN" smtClean="0"/>
              <a:t>06-12-2023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404218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377F4-ED18-4423-BA10-0279137B15BB}" type="datetimeFigureOut">
              <a:rPr lang="en-IN" smtClean="0"/>
              <a:t>06-12-2023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159810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377F4-ED18-4423-BA10-0279137B15BB}" type="datetimeFigureOut">
              <a:rPr lang="en-IN" smtClean="0"/>
              <a:t>06-12-2023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154010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D377F4-ED18-4423-BA10-0279137B15BB}" type="datetimeFigureOut">
              <a:rPr lang="en-IN" smtClean="0"/>
              <a:t>06-12-2023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115775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D377F4-ED18-4423-BA10-0279137B15BB}" type="datetimeFigureOut">
              <a:rPr lang="en-IN" smtClean="0"/>
              <a:t>06-12-2023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352508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2D377F4-ED18-4423-BA10-0279137B15BB}" type="datetimeFigureOut">
              <a:rPr lang="en-IN" smtClean="0"/>
              <a:t>06-12-2023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23057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2D377F4-ED18-4423-BA10-0279137B15BB}" type="datetimeFigureOut">
              <a:rPr lang="en-IN" smtClean="0"/>
              <a:t>06-12-2023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283396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2D377F4-ED18-4423-BA10-0279137B15BB}" type="datetimeFigureOut">
              <a:rPr lang="en-IN" smtClean="0"/>
              <a:t>06-12-2023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415238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377F4-ED18-4423-BA10-0279137B15BB}" type="datetimeFigureOut">
              <a:rPr lang="en-IN" smtClean="0"/>
              <a:t>06-12-2023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319904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D377F4-ED18-4423-BA10-0279137B15BB}" type="datetimeFigureOut">
              <a:rPr lang="en-IN" smtClean="0"/>
              <a:t>06-12-2023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293395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D377F4-ED18-4423-BA10-0279137B15BB}" type="datetimeFigureOut">
              <a:rPr lang="en-IN" smtClean="0"/>
              <a:t>06-12-2023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8E7B4B-C0EA-4A7B-86FC-6E5BFB62A504}" type="slidenum">
              <a:rPr lang="en-IN" smtClean="0"/>
              <a:t>‹#›</a:t>
            </a:fld>
            <a:endParaRPr lang="en-IN"/>
          </a:p>
        </p:txBody>
      </p:sp>
    </p:spTree>
    <p:extLst>
      <p:ext uri="{BB962C8B-B14F-4D97-AF65-F5344CB8AC3E}">
        <p14:creationId xmlns:p14="http://schemas.microsoft.com/office/powerpoint/2010/main" val="162310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377F4-ED18-4423-BA10-0279137B15BB}" type="datetimeFigureOut">
              <a:rPr lang="en-IN" smtClean="0"/>
              <a:t>06-12-2023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E7B4B-C0EA-4A7B-86FC-6E5BFB62A504}" type="slidenum">
              <a:rPr lang="en-IN" smtClean="0"/>
              <a:t>‹#›</a:t>
            </a:fld>
            <a:endParaRPr lang="en-IN"/>
          </a:p>
        </p:txBody>
      </p:sp>
    </p:spTree>
    <p:extLst>
      <p:ext uri="{BB962C8B-B14F-4D97-AF65-F5344CB8AC3E}">
        <p14:creationId xmlns:p14="http://schemas.microsoft.com/office/powerpoint/2010/main" val="190634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witter.com/BjornLomborg/status/148377502701521305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thelancet.com/journals/lanplh/article/PIIS2542-5196(21)00081-4/fulltex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witter.com/BjornLomborg/status/148377504206026752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witter.com/bjornlomborg/status/1136762380006952960"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journals.plos.org/plosmedicine/article/figure?id=10.1371/journal.pmed.1002619.t002"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doi.org/10.1029/2023GH00079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5336" y="2147582"/>
            <a:ext cx="9144000" cy="1773442"/>
          </a:xfrm>
        </p:spPr>
        <p:txBody>
          <a:bodyPr>
            <a:normAutofit/>
          </a:bodyPr>
          <a:lstStyle/>
          <a:p>
            <a:pPr algn="l"/>
            <a:r>
              <a:rPr lang="en-IN" sz="4000" dirty="0" smtClean="0">
                <a:latin typeface="+mn-lt"/>
              </a:rPr>
              <a:t>CBAM: a perspective on emissions and global warming</a:t>
            </a:r>
            <a:endParaRPr lang="en-IN" sz="4000" dirty="0">
              <a:latin typeface="+mn-lt"/>
            </a:endParaRPr>
          </a:p>
        </p:txBody>
      </p:sp>
      <p:sp>
        <p:nvSpPr>
          <p:cNvPr id="4" name="TextBox 3"/>
          <p:cNvSpPr txBox="1"/>
          <p:nvPr/>
        </p:nvSpPr>
        <p:spPr>
          <a:xfrm>
            <a:off x="8758107" y="5662569"/>
            <a:ext cx="2402902" cy="646331"/>
          </a:xfrm>
          <a:prstGeom prst="rect">
            <a:avLst/>
          </a:prstGeom>
          <a:noFill/>
        </p:spPr>
        <p:txBody>
          <a:bodyPr wrap="none" rtlCol="0">
            <a:spAutoFit/>
          </a:bodyPr>
          <a:lstStyle/>
          <a:p>
            <a:pPr algn="r"/>
            <a:r>
              <a:rPr lang="en-IN" dirty="0" smtClean="0"/>
              <a:t>V. Anantha Nageswaran</a:t>
            </a:r>
            <a:br>
              <a:rPr lang="en-IN" dirty="0" smtClean="0"/>
            </a:br>
            <a:r>
              <a:rPr lang="en-IN" dirty="0" smtClean="0"/>
              <a:t>6</a:t>
            </a:r>
            <a:r>
              <a:rPr lang="en-IN" baseline="30000" dirty="0" smtClean="0"/>
              <a:t>th</a:t>
            </a:r>
            <a:r>
              <a:rPr lang="en-IN" dirty="0" smtClean="0"/>
              <a:t> December 2023</a:t>
            </a:r>
            <a:endParaRPr lang="en-IN" dirty="0"/>
          </a:p>
        </p:txBody>
      </p:sp>
    </p:spTree>
    <p:extLst>
      <p:ext uri="{BB962C8B-B14F-4D97-AF65-F5344CB8AC3E}">
        <p14:creationId xmlns:p14="http://schemas.microsoft.com/office/powerpoint/2010/main" val="280561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mn-lt"/>
              </a:rPr>
              <a:t>Key considerations for CBAM, Carbon Pricing and for the obsession with emissions</a:t>
            </a:r>
            <a:endParaRPr lang="en-IN" sz="3200" b="1" dirty="0">
              <a:latin typeface="+mn-lt"/>
            </a:endParaRPr>
          </a:p>
        </p:txBody>
      </p:sp>
      <p:sp>
        <p:nvSpPr>
          <p:cNvPr id="3" name="Content Placeholder 2"/>
          <p:cNvSpPr>
            <a:spLocks noGrp="1"/>
          </p:cNvSpPr>
          <p:nvPr>
            <p:ph idx="1"/>
          </p:nvPr>
        </p:nvSpPr>
        <p:spPr>
          <a:xfrm>
            <a:off x="1022757" y="1766902"/>
            <a:ext cx="10515600" cy="4533230"/>
          </a:xfrm>
        </p:spPr>
        <p:txBody>
          <a:bodyPr>
            <a:noAutofit/>
          </a:bodyPr>
          <a:lstStyle/>
          <a:p>
            <a:r>
              <a:rPr lang="en-US" sz="1700" dirty="0" smtClean="0"/>
              <a:t>the assumption of swift and cost-efficient transfer from high to low-emitting economic activity disregards the immense inertia that defines our fossil-fuel based economy, particularly within industrial sectors like cement and </a:t>
            </a:r>
            <a:r>
              <a:rPr lang="en-US" sz="1700" dirty="0" smtClean="0">
                <a:solidFill>
                  <a:schemeClr val="accent5">
                    <a:lumMod val="75000"/>
                  </a:schemeClr>
                </a:solidFill>
              </a:rPr>
              <a:t>steel–both of which are carbon-intensive and necessary materials for </a:t>
            </a:r>
            <a:r>
              <a:rPr lang="en-US" sz="1700" dirty="0" err="1" smtClean="0">
                <a:solidFill>
                  <a:schemeClr val="accent5">
                    <a:lumMod val="75000"/>
                  </a:schemeClr>
                </a:solidFill>
              </a:rPr>
              <a:t>decarbonised</a:t>
            </a:r>
            <a:r>
              <a:rPr lang="en-US" sz="1700" dirty="0" smtClean="0">
                <a:solidFill>
                  <a:schemeClr val="accent5">
                    <a:lumMod val="75000"/>
                  </a:schemeClr>
                </a:solidFill>
              </a:rPr>
              <a:t> infrastructure, from renewable transport to energy efficient homes</a:t>
            </a:r>
          </a:p>
          <a:p>
            <a:r>
              <a:rPr lang="en-US" sz="1700" dirty="0" smtClean="0"/>
              <a:t>by reducing the complexity of the challenge to a question of efficiency concerning a single issue–reducing carbon emissions–a misplaced emphasis on the efficiency achievable through the price mechanism </a:t>
            </a:r>
            <a:r>
              <a:rPr lang="en-US" sz="1700" dirty="0" smtClean="0">
                <a:solidFill>
                  <a:srgbClr val="FF0000"/>
                </a:solidFill>
              </a:rPr>
              <a:t>ignores that some forms of carbon reduction are far more durable, effective (inasmuch as they swiftly and directly reduce emissions) and just than others.</a:t>
            </a:r>
          </a:p>
          <a:p>
            <a:r>
              <a:rPr lang="en-US" sz="1700" dirty="0" smtClean="0"/>
              <a:t>Carbon pricing does not allow society to discriminate between spurious uses of carbon–such as sending billionaires into space–and vital uses such as building the infrastructure for a non-carbon economy. In a successful transition, the first would be made impossible, the second as cheap as possible. </a:t>
            </a:r>
            <a:r>
              <a:rPr lang="en-US" sz="1700" dirty="0" smtClean="0">
                <a:solidFill>
                  <a:srgbClr val="FF0000"/>
                </a:solidFill>
              </a:rPr>
              <a:t>As such, a unique carbon price becomes a clear pathway to failure.</a:t>
            </a:r>
          </a:p>
          <a:p>
            <a:r>
              <a:rPr lang="en-US" sz="1700" dirty="0" smtClean="0"/>
              <a:t>the appropriate time for a carbon price is toward the tail-end of the </a:t>
            </a:r>
            <a:r>
              <a:rPr lang="en-US" sz="1700" dirty="0" err="1" smtClean="0"/>
              <a:t>decarbonisation</a:t>
            </a:r>
            <a:r>
              <a:rPr lang="en-US" sz="1700" dirty="0" smtClean="0"/>
              <a:t> process, rather than as an early and primary tool.</a:t>
            </a:r>
          </a:p>
          <a:p>
            <a:r>
              <a:rPr lang="en-US" sz="1700" dirty="0" smtClean="0"/>
              <a:t>as Gareth Bryant argues in his masterful book on the political economy of carbon markets, ‘economic notions of “market failure” tend to displace attention away from the origins of, and disperse responsibility for addressing, climate change.’</a:t>
            </a:r>
            <a:endParaRPr lang="en-IN" sz="1700" dirty="0"/>
          </a:p>
        </p:txBody>
      </p:sp>
      <p:sp>
        <p:nvSpPr>
          <p:cNvPr id="4" name="TextBox 3"/>
          <p:cNvSpPr txBox="1"/>
          <p:nvPr/>
        </p:nvSpPr>
        <p:spPr>
          <a:xfrm>
            <a:off x="3102630" y="6368984"/>
            <a:ext cx="6881884" cy="276999"/>
          </a:xfrm>
          <a:prstGeom prst="rect">
            <a:avLst/>
          </a:prstGeom>
          <a:noFill/>
        </p:spPr>
        <p:txBody>
          <a:bodyPr wrap="none" rtlCol="0">
            <a:spAutoFit/>
          </a:bodyPr>
          <a:lstStyle/>
          <a:p>
            <a:r>
              <a:rPr lang="en-IN" sz="1200" dirty="0" smtClean="0"/>
              <a:t>Source: Verbatim extracts from Adrienne Buller: ‘The Value of a Whale: On the illusions of green capitalism’</a:t>
            </a:r>
            <a:endParaRPr lang="en-IN" sz="1200" dirty="0"/>
          </a:p>
        </p:txBody>
      </p:sp>
    </p:spTree>
    <p:extLst>
      <p:ext uri="{BB962C8B-B14F-4D97-AF65-F5344CB8AC3E}">
        <p14:creationId xmlns:p14="http://schemas.microsoft.com/office/powerpoint/2010/main" val="421618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0002"/>
          </a:xfrm>
        </p:spPr>
        <p:txBody>
          <a:bodyPr>
            <a:normAutofit/>
          </a:bodyPr>
          <a:lstStyle/>
          <a:p>
            <a:r>
              <a:rPr lang="en-IN" sz="3200" b="1" dirty="0" smtClean="0">
                <a:latin typeface="+mn-lt"/>
              </a:rPr>
              <a:t>Emissions, Warming and Trade-Offs</a:t>
            </a:r>
            <a:endParaRPr lang="en-IN" sz="3200" b="1" dirty="0">
              <a:latin typeface="+mn-lt"/>
            </a:endParaRPr>
          </a:p>
        </p:txBody>
      </p:sp>
      <p:pic>
        <p:nvPicPr>
          <p:cNvPr id="4" name="Content Placeholder 3"/>
          <p:cNvPicPr>
            <a:picLocks noGrp="1" noChangeAspect="1"/>
          </p:cNvPicPr>
          <p:nvPr>
            <p:ph idx="1"/>
          </p:nvPr>
        </p:nvPicPr>
        <p:blipFill>
          <a:blip r:embed="rId2"/>
          <a:stretch>
            <a:fillRect/>
          </a:stretch>
        </p:blipFill>
        <p:spPr>
          <a:xfrm>
            <a:off x="1892790" y="1411389"/>
            <a:ext cx="5603995" cy="4351338"/>
          </a:xfrm>
          <a:prstGeom prst="rect">
            <a:avLst/>
          </a:prstGeom>
        </p:spPr>
      </p:pic>
      <p:sp>
        <p:nvSpPr>
          <p:cNvPr id="5" name="TextBox 4"/>
          <p:cNvSpPr txBox="1"/>
          <p:nvPr/>
        </p:nvSpPr>
        <p:spPr>
          <a:xfrm>
            <a:off x="1892790" y="5938894"/>
            <a:ext cx="8089650" cy="830997"/>
          </a:xfrm>
          <a:prstGeom prst="rect">
            <a:avLst/>
          </a:prstGeom>
          <a:noFill/>
        </p:spPr>
        <p:txBody>
          <a:bodyPr wrap="none" rtlCol="0">
            <a:spAutoFit/>
          </a:bodyPr>
          <a:lstStyle/>
          <a:p>
            <a:r>
              <a:rPr lang="en-IN" sz="1200" dirty="0" smtClean="0"/>
              <a:t>Source: </a:t>
            </a:r>
            <a:r>
              <a:rPr lang="en-IN" sz="1200" dirty="0" smtClean="0">
                <a:hlinkClick r:id="rId3"/>
              </a:rPr>
              <a:t>https://twitter.com/BjornLomborg/status/1483775027015213056</a:t>
            </a:r>
            <a:r>
              <a:rPr lang="en-IN" sz="1200" dirty="0" smtClean="0"/>
              <a:t> (Jan. 2022)</a:t>
            </a:r>
            <a:br>
              <a:rPr lang="en-IN" sz="1200" dirty="0" smtClean="0"/>
            </a:br>
            <a:r>
              <a:rPr lang="en-IN" sz="1200" dirty="0" smtClean="0"/>
              <a:t>Original source: </a:t>
            </a:r>
            <a:r>
              <a:rPr lang="en-IN" sz="1200" dirty="0" smtClean="0">
                <a:hlinkClick r:id="rId4"/>
              </a:rPr>
              <a:t>https://www.thelancet.com/journals/lanplh/article/PIIS2542-5196(21)00081-4/fulltext</a:t>
            </a:r>
            <a:r>
              <a:rPr lang="en-IN" sz="1200" dirty="0" smtClean="0"/>
              <a:t/>
            </a:r>
            <a:br>
              <a:rPr lang="en-IN" sz="1200" dirty="0" smtClean="0"/>
            </a:br>
            <a:r>
              <a:rPr lang="en-US" sz="1200" dirty="0"/>
              <a:t>T</a:t>
            </a:r>
            <a:r>
              <a:rPr lang="en-US" sz="1200" dirty="0" smtClean="0"/>
              <a:t>his is when population is held constant (since pop growing and aging, it is likely that both cold and heat deaths are increasing, </a:t>
            </a:r>
            <a:br>
              <a:rPr lang="en-US" sz="1200" dirty="0" smtClean="0"/>
            </a:br>
            <a:r>
              <a:rPr lang="en-US" sz="1200" dirty="0" smtClean="0"/>
              <a:t>but this is because of growing and aging)</a:t>
            </a:r>
            <a:endParaRPr lang="en-IN" sz="1200" dirty="0"/>
          </a:p>
        </p:txBody>
      </p:sp>
      <p:sp>
        <p:nvSpPr>
          <p:cNvPr id="6" name="TextBox 5"/>
          <p:cNvSpPr txBox="1"/>
          <p:nvPr/>
        </p:nvSpPr>
        <p:spPr>
          <a:xfrm>
            <a:off x="8644334" y="2080470"/>
            <a:ext cx="3305713" cy="3416320"/>
          </a:xfrm>
          <a:prstGeom prst="rect">
            <a:avLst/>
          </a:prstGeom>
          <a:noFill/>
          <a:ln>
            <a:solidFill>
              <a:schemeClr val="accent2"/>
            </a:solidFill>
          </a:ln>
        </p:spPr>
        <p:txBody>
          <a:bodyPr wrap="none" rtlCol="0">
            <a:spAutoFit/>
          </a:bodyPr>
          <a:lstStyle/>
          <a:p>
            <a:r>
              <a:rPr lang="en-US" dirty="0" smtClean="0"/>
              <a:t>“From 2000–03 to 2016–19,</a:t>
            </a:r>
            <a:br>
              <a:rPr lang="en-US" dirty="0" smtClean="0"/>
            </a:br>
            <a:r>
              <a:rPr lang="en-US" dirty="0" smtClean="0"/>
              <a:t>the global cold-related </a:t>
            </a:r>
            <a:br>
              <a:rPr lang="en-US" dirty="0" smtClean="0"/>
            </a:br>
            <a:r>
              <a:rPr lang="en-US" dirty="0" smtClean="0"/>
              <a:t>excess death ratio changed </a:t>
            </a:r>
            <a:br>
              <a:rPr lang="en-US" dirty="0" smtClean="0"/>
            </a:br>
            <a:r>
              <a:rPr lang="en-US" dirty="0" smtClean="0"/>
              <a:t>by −0·51 percentage points </a:t>
            </a:r>
            <a:br>
              <a:rPr lang="en-US" dirty="0" smtClean="0"/>
            </a:br>
            <a:r>
              <a:rPr lang="en-US" dirty="0" smtClean="0"/>
              <a:t>(95% </a:t>
            </a:r>
            <a:r>
              <a:rPr lang="en-US" dirty="0" err="1" smtClean="0"/>
              <a:t>eCI</a:t>
            </a:r>
            <a:r>
              <a:rPr lang="en-US" dirty="0" smtClean="0"/>
              <a:t> −0·61 to −0·42) </a:t>
            </a:r>
            <a:br>
              <a:rPr lang="en-US" dirty="0" smtClean="0"/>
            </a:br>
            <a:r>
              <a:rPr lang="en-US" dirty="0" smtClean="0"/>
              <a:t>and the global heat-related </a:t>
            </a:r>
            <a:br>
              <a:rPr lang="en-US" dirty="0" smtClean="0"/>
            </a:br>
            <a:r>
              <a:rPr lang="en-US" dirty="0" smtClean="0"/>
              <a:t>excess death ratio increased</a:t>
            </a:r>
            <a:br>
              <a:rPr lang="en-US" dirty="0" smtClean="0"/>
            </a:br>
            <a:r>
              <a:rPr lang="en-US" dirty="0" smtClean="0"/>
              <a:t>by 0·21 percentage points</a:t>
            </a:r>
            <a:br>
              <a:rPr lang="en-US" dirty="0" smtClean="0"/>
            </a:br>
            <a:r>
              <a:rPr lang="en-US" dirty="0" smtClean="0"/>
              <a:t>(0·13–0·31), leading to a net </a:t>
            </a:r>
            <a:br>
              <a:rPr lang="en-US" dirty="0" smtClean="0"/>
            </a:br>
            <a:r>
              <a:rPr lang="en-US" dirty="0" smtClean="0"/>
              <a:t>reduction in the overall ratio.”</a:t>
            </a:r>
            <a:br>
              <a:rPr lang="en-US" dirty="0" smtClean="0"/>
            </a:br>
            <a:r>
              <a:rPr lang="en-US" dirty="0" smtClean="0"/>
              <a:t/>
            </a:r>
            <a:br>
              <a:rPr lang="en-US" dirty="0" smtClean="0"/>
            </a:br>
            <a:r>
              <a:rPr lang="en-US" dirty="0" smtClean="0"/>
              <a:t>Source: Lancet paper cited below</a:t>
            </a:r>
            <a:endParaRPr lang="en-IN" dirty="0"/>
          </a:p>
        </p:txBody>
      </p:sp>
    </p:spTree>
    <p:extLst>
      <p:ext uri="{BB962C8B-B14F-4D97-AF65-F5344CB8AC3E}">
        <p14:creationId xmlns:p14="http://schemas.microsoft.com/office/powerpoint/2010/main" val="3660926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78193" y="1297119"/>
            <a:ext cx="5092787" cy="4351338"/>
          </a:xfrm>
          <a:prstGeom prst="rect">
            <a:avLst/>
          </a:prstGeom>
        </p:spPr>
      </p:pic>
      <p:sp>
        <p:nvSpPr>
          <p:cNvPr id="5" name="TextBox 4"/>
          <p:cNvSpPr txBox="1"/>
          <p:nvPr/>
        </p:nvSpPr>
        <p:spPr>
          <a:xfrm>
            <a:off x="1084086" y="6274293"/>
            <a:ext cx="5771452" cy="461665"/>
          </a:xfrm>
          <a:prstGeom prst="rect">
            <a:avLst/>
          </a:prstGeom>
          <a:noFill/>
        </p:spPr>
        <p:txBody>
          <a:bodyPr wrap="none" rtlCol="0">
            <a:spAutoFit/>
          </a:bodyPr>
          <a:lstStyle/>
          <a:p>
            <a:r>
              <a:rPr lang="en-IN" sz="1200" dirty="0" smtClean="0"/>
              <a:t>Source: </a:t>
            </a:r>
            <a:r>
              <a:rPr lang="en-IN" sz="1200" dirty="0" smtClean="0">
                <a:hlinkClick r:id="rId3"/>
              </a:rPr>
              <a:t>https://twitter.com/BjornLomborg/status/1483775042060267520</a:t>
            </a:r>
            <a:r>
              <a:rPr lang="en-IN" sz="1200" dirty="0" smtClean="0"/>
              <a:t> (Jan. 19, 2022)</a:t>
            </a:r>
            <a:br>
              <a:rPr lang="en-IN" sz="1200" dirty="0" smtClean="0"/>
            </a:br>
            <a:r>
              <a:rPr lang="en-IN" sz="1200" dirty="0" smtClean="0"/>
              <a:t>Original source: as in the previous slide</a:t>
            </a:r>
            <a:endParaRPr lang="en-IN" sz="1200" dirty="0"/>
          </a:p>
        </p:txBody>
      </p:sp>
      <p:sp>
        <p:nvSpPr>
          <p:cNvPr id="6" name="TextBox 5"/>
          <p:cNvSpPr txBox="1"/>
          <p:nvPr/>
        </p:nvSpPr>
        <p:spPr>
          <a:xfrm>
            <a:off x="7877262" y="1764628"/>
            <a:ext cx="3610860" cy="3416320"/>
          </a:xfrm>
          <a:prstGeom prst="rect">
            <a:avLst/>
          </a:prstGeom>
          <a:noFill/>
          <a:ln>
            <a:solidFill>
              <a:schemeClr val="tx2"/>
            </a:solidFill>
          </a:ln>
        </p:spPr>
        <p:txBody>
          <a:bodyPr wrap="none" rtlCol="0">
            <a:spAutoFit/>
          </a:bodyPr>
          <a:lstStyle/>
          <a:p>
            <a:r>
              <a:rPr lang="en-IN" dirty="0" smtClean="0"/>
              <a:t>“</a:t>
            </a:r>
            <a:r>
              <a:rPr lang="en-US" dirty="0" smtClean="0"/>
              <a:t>Globally, 5 083 173 deaths</a:t>
            </a:r>
            <a:br>
              <a:rPr lang="en-US" dirty="0" smtClean="0"/>
            </a:br>
            <a:r>
              <a:rPr lang="en-US" dirty="0" smtClean="0"/>
              <a:t>(95% </a:t>
            </a:r>
            <a:r>
              <a:rPr lang="en-US" dirty="0" err="1" smtClean="0"/>
              <a:t>eCI</a:t>
            </a:r>
            <a:r>
              <a:rPr lang="en-US" dirty="0" smtClean="0"/>
              <a:t> 4 087 967–5 965 520)</a:t>
            </a:r>
            <a:br>
              <a:rPr lang="en-US" dirty="0" smtClean="0"/>
            </a:br>
            <a:r>
              <a:rPr lang="en-US" dirty="0" smtClean="0"/>
              <a:t>were associated with non-optimal </a:t>
            </a:r>
            <a:br>
              <a:rPr lang="en-US" dirty="0" smtClean="0"/>
            </a:br>
            <a:r>
              <a:rPr lang="en-US" dirty="0" smtClean="0"/>
              <a:t>temperatures per year, consisting of </a:t>
            </a:r>
            <a:br>
              <a:rPr lang="en-US" dirty="0" smtClean="0"/>
            </a:br>
            <a:r>
              <a:rPr lang="en-US" dirty="0" smtClean="0"/>
              <a:t>4 594 098 cold-related deaths</a:t>
            </a:r>
            <a:br>
              <a:rPr lang="en-US" dirty="0" smtClean="0"/>
            </a:br>
            <a:r>
              <a:rPr lang="en-US" dirty="0" smtClean="0"/>
              <a:t>(3 337 222–5 640 617) and 489 075 </a:t>
            </a:r>
            <a:br>
              <a:rPr lang="en-US" dirty="0" smtClean="0"/>
            </a:br>
            <a:r>
              <a:rPr lang="en-US" dirty="0" smtClean="0"/>
              <a:t>heat-related deaths </a:t>
            </a:r>
            <a:br>
              <a:rPr lang="en-US" dirty="0" smtClean="0"/>
            </a:br>
            <a:r>
              <a:rPr lang="en-US" dirty="0" smtClean="0"/>
              <a:t>(304 216–732 518; table 1).”</a:t>
            </a:r>
            <a:br>
              <a:rPr lang="en-US" dirty="0" smtClean="0"/>
            </a:br>
            <a:r>
              <a:rPr lang="en-US" dirty="0" smtClean="0"/>
              <a:t/>
            </a:r>
            <a:br>
              <a:rPr lang="en-US" dirty="0" smtClean="0"/>
            </a:br>
            <a:r>
              <a:rPr lang="en-US" dirty="0" smtClean="0"/>
              <a:t>[9.43% vs. 0.91%]</a:t>
            </a:r>
            <a:br>
              <a:rPr lang="en-US" dirty="0" smtClean="0"/>
            </a:br>
            <a:r>
              <a:rPr lang="en-US" dirty="0" smtClean="0"/>
              <a:t/>
            </a:r>
            <a:br>
              <a:rPr lang="en-US" dirty="0" smtClean="0"/>
            </a:br>
            <a:r>
              <a:rPr lang="en-US" dirty="0" smtClean="0"/>
              <a:t>Source: As in the previous slide</a:t>
            </a:r>
            <a:endParaRPr lang="en-IN" dirty="0"/>
          </a:p>
        </p:txBody>
      </p:sp>
    </p:spTree>
    <p:extLst>
      <p:ext uri="{BB962C8B-B14F-4D97-AF65-F5344CB8AC3E}">
        <p14:creationId xmlns:p14="http://schemas.microsoft.com/office/powerpoint/2010/main" val="141760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721"/>
          </a:xfrm>
        </p:spPr>
        <p:txBody>
          <a:bodyPr>
            <a:normAutofit/>
          </a:bodyPr>
          <a:lstStyle/>
          <a:p>
            <a:r>
              <a:rPr lang="en-IN" sz="3200" b="1" dirty="0" smtClean="0">
                <a:latin typeface="+mn-lt"/>
              </a:rPr>
              <a:t>The case of India..</a:t>
            </a:r>
            <a:endParaRPr lang="en-IN" sz="3200" b="1" dirty="0">
              <a:latin typeface="+mn-lt"/>
            </a:endParaRPr>
          </a:p>
        </p:txBody>
      </p:sp>
      <p:pic>
        <p:nvPicPr>
          <p:cNvPr id="4" name="Content Placeholder 3"/>
          <p:cNvPicPr>
            <a:picLocks noGrp="1" noChangeAspect="1"/>
          </p:cNvPicPr>
          <p:nvPr>
            <p:ph idx="1"/>
          </p:nvPr>
        </p:nvPicPr>
        <p:blipFill>
          <a:blip r:embed="rId2"/>
          <a:stretch>
            <a:fillRect/>
          </a:stretch>
        </p:blipFill>
        <p:spPr>
          <a:xfrm>
            <a:off x="3221374" y="1300378"/>
            <a:ext cx="3815086" cy="4599749"/>
          </a:xfrm>
          <a:prstGeom prst="rect">
            <a:avLst/>
          </a:prstGeom>
        </p:spPr>
      </p:pic>
      <p:sp>
        <p:nvSpPr>
          <p:cNvPr id="5" name="TextBox 4"/>
          <p:cNvSpPr txBox="1"/>
          <p:nvPr/>
        </p:nvSpPr>
        <p:spPr>
          <a:xfrm>
            <a:off x="1964200" y="6075119"/>
            <a:ext cx="6966972" cy="553998"/>
          </a:xfrm>
          <a:prstGeom prst="rect">
            <a:avLst/>
          </a:prstGeom>
          <a:noFill/>
        </p:spPr>
        <p:txBody>
          <a:bodyPr wrap="none" rtlCol="0">
            <a:spAutoFit/>
          </a:bodyPr>
          <a:lstStyle/>
          <a:p>
            <a:r>
              <a:rPr lang="en-IN" sz="1000" dirty="0" smtClean="0"/>
              <a:t>Source: </a:t>
            </a:r>
            <a:r>
              <a:rPr lang="en-IN" sz="1000" dirty="0" smtClean="0">
                <a:hlinkClick r:id="rId3"/>
              </a:rPr>
              <a:t>https://twitter.com/bjornlomborg/status/1136762380006952960</a:t>
            </a:r>
            <a:r>
              <a:rPr lang="en-IN" sz="1000" dirty="0" smtClean="0"/>
              <a:t> (June 2019)</a:t>
            </a:r>
            <a:br>
              <a:rPr lang="en-IN" sz="1000" dirty="0" smtClean="0"/>
            </a:br>
            <a:r>
              <a:rPr lang="en-IN" sz="1000" dirty="0" smtClean="0"/>
              <a:t>Original: </a:t>
            </a:r>
            <a:r>
              <a:rPr lang="en-IN" sz="1000" dirty="0" smtClean="0">
                <a:hlinkClick r:id="rId4"/>
              </a:rPr>
              <a:t>https://journals.plos.org/plosmedicine/article/figure?id=10.1371/journal.pmed.1002619.t002</a:t>
            </a:r>
            <a:r>
              <a:rPr lang="en-IN" sz="1000" dirty="0" smtClean="0"/>
              <a:t/>
            </a:r>
            <a:br>
              <a:rPr lang="en-IN" sz="1000" dirty="0" smtClean="0"/>
            </a:br>
            <a:r>
              <a:rPr lang="en-IN" sz="1000" dirty="0" smtClean="0"/>
              <a:t>(“</a:t>
            </a:r>
            <a:r>
              <a:rPr lang="en-US" sz="1000" dirty="0" smtClean="0"/>
              <a:t>Mortality attributable to hot and cold ambient temperatures in India: a nationally representative case-crossover study” – Table 2</a:t>
            </a:r>
            <a:endParaRPr lang="en-IN" sz="1000" dirty="0"/>
          </a:p>
        </p:txBody>
      </p:sp>
    </p:spTree>
    <p:extLst>
      <p:ext uri="{BB962C8B-B14F-4D97-AF65-F5344CB8AC3E}">
        <p14:creationId xmlns:p14="http://schemas.microsoft.com/office/powerpoint/2010/main" val="187354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1278"/>
          </a:xfrm>
        </p:spPr>
        <p:txBody>
          <a:bodyPr>
            <a:normAutofit/>
          </a:bodyPr>
          <a:lstStyle/>
          <a:p>
            <a:r>
              <a:rPr lang="en-IN" sz="3200" b="1" dirty="0" smtClean="0">
                <a:latin typeface="+mn-lt"/>
              </a:rPr>
              <a:t>Adaptation matters</a:t>
            </a:r>
            <a:endParaRPr lang="en-IN" sz="3200" b="1" dirty="0">
              <a:latin typeface="+mn-lt"/>
            </a:endParaRPr>
          </a:p>
        </p:txBody>
      </p:sp>
      <p:sp>
        <p:nvSpPr>
          <p:cNvPr id="3" name="Content Placeholder 2"/>
          <p:cNvSpPr>
            <a:spLocks noGrp="1"/>
          </p:cNvSpPr>
          <p:nvPr>
            <p:ph idx="1"/>
          </p:nvPr>
        </p:nvSpPr>
        <p:spPr>
          <a:xfrm>
            <a:off x="838200" y="1427148"/>
            <a:ext cx="10515600" cy="4749815"/>
          </a:xfrm>
        </p:spPr>
        <p:txBody>
          <a:bodyPr>
            <a:normAutofit/>
          </a:bodyPr>
          <a:lstStyle/>
          <a:p>
            <a:r>
              <a:rPr lang="en-US" sz="1800" dirty="0" smtClean="0"/>
              <a:t>Mortality due to extreme temperatures is one of the most worrying impacts of climate change. In this analysis, we use historic mortality and temperature data from 106 cities in the United States to develop a model that predicts deaths attributable to temperature. </a:t>
            </a:r>
          </a:p>
          <a:p>
            <a:r>
              <a:rPr lang="en-US" sz="1800" dirty="0" smtClean="0"/>
              <a:t>With this model and projections of future temperature from climate models, we estimate temperature-related deaths in the United States </a:t>
            </a:r>
            <a:r>
              <a:rPr lang="en-US" sz="1800" dirty="0" smtClean="0">
                <a:solidFill>
                  <a:srgbClr val="FF0000"/>
                </a:solidFill>
              </a:rPr>
              <a:t>due to climate change, changing demographics, and adaptation</a:t>
            </a:r>
            <a:r>
              <a:rPr lang="en-US" sz="1800" dirty="0" smtClean="0"/>
              <a:t>. </a:t>
            </a:r>
          </a:p>
          <a:p>
            <a:r>
              <a:rPr lang="en-US" sz="1800" dirty="0" smtClean="0"/>
              <a:t>We find that temperature-related deaths increase rapidly as the climate warms, but this is mainly due to an expanding and aging population. For global average warming below 3°C above pre-industrial levels, we find that climate change slightly reduces temperature-related mortality in the U.S. </a:t>
            </a:r>
            <a:r>
              <a:rPr lang="en-US" sz="1800" dirty="0" smtClean="0">
                <a:solidFill>
                  <a:schemeClr val="accent5">
                    <a:lumMod val="75000"/>
                  </a:schemeClr>
                </a:solidFill>
              </a:rPr>
              <a:t>because the reduction of cold-related mortality exceeds the increase in heat-related deaths. </a:t>
            </a:r>
          </a:p>
          <a:p>
            <a:r>
              <a:rPr lang="en-US" sz="1800" u="sng" dirty="0" smtClean="0">
                <a:solidFill>
                  <a:srgbClr val="FF0000"/>
                </a:solidFill>
              </a:rPr>
              <a:t>Above 3°C warming, whether the increase in heat-related deaths exceeds the decrease in cold-related deaths depends on the level of adaptation</a:t>
            </a:r>
            <a:r>
              <a:rPr lang="en-US" sz="1800" dirty="0" smtClean="0"/>
              <a:t>. </a:t>
            </a:r>
          </a:p>
          <a:p>
            <a:r>
              <a:rPr lang="en-US" sz="1800" dirty="0" smtClean="0"/>
              <a:t>Southern U.S. cities are already well adapted to hot temperatures and the reduction of cold-related mortality drives overall lower mortality. </a:t>
            </a:r>
          </a:p>
          <a:p>
            <a:r>
              <a:rPr lang="en-US" sz="1800" dirty="0" smtClean="0"/>
              <a:t>Cities in the Northern U.S. are not well adapted to high temperatures, so the increase in heat-related mortality exceeds the reduction in cold-related mortality. Thus, while the total number of climate-related mortality may not change much, climate change will shift mortality in the U.S. to higher latitudes.</a:t>
            </a:r>
            <a:endParaRPr lang="en-IN" sz="1800" dirty="0"/>
          </a:p>
        </p:txBody>
      </p:sp>
      <p:sp>
        <p:nvSpPr>
          <p:cNvPr id="4" name="TextBox 3"/>
          <p:cNvSpPr txBox="1"/>
          <p:nvPr/>
        </p:nvSpPr>
        <p:spPr>
          <a:xfrm>
            <a:off x="2384989" y="6258920"/>
            <a:ext cx="8302273" cy="400110"/>
          </a:xfrm>
          <a:prstGeom prst="rect">
            <a:avLst/>
          </a:prstGeom>
          <a:noFill/>
        </p:spPr>
        <p:txBody>
          <a:bodyPr wrap="none" rtlCol="0">
            <a:spAutoFit/>
          </a:bodyPr>
          <a:lstStyle/>
          <a:p>
            <a:r>
              <a:rPr lang="en-IN" sz="1000" dirty="0" smtClean="0"/>
              <a:t>Source: (</a:t>
            </a:r>
            <a:r>
              <a:rPr lang="en-IN" sz="1000" dirty="0" err="1" smtClean="0"/>
              <a:t>Jangho</a:t>
            </a:r>
            <a:r>
              <a:rPr lang="en-IN" sz="1000" dirty="0" smtClean="0"/>
              <a:t> Lee and Andrew E. </a:t>
            </a:r>
            <a:r>
              <a:rPr lang="en-IN" sz="1000" dirty="0" err="1" smtClean="0"/>
              <a:t>Dessler</a:t>
            </a:r>
            <a:r>
              <a:rPr lang="en-IN" sz="1000" dirty="0" smtClean="0"/>
              <a:t>):‘</a:t>
            </a:r>
            <a:r>
              <a:rPr lang="en-US" sz="1000" dirty="0" smtClean="0"/>
              <a:t>Future Temperature-Related Deaths in the U.S.: The Impact of Climate Change, Demographics, and Adaptation’</a:t>
            </a:r>
            <a:br>
              <a:rPr lang="en-US" sz="1000" dirty="0" smtClean="0"/>
            </a:br>
            <a:r>
              <a:rPr lang="en-US" sz="1000" dirty="0" smtClean="0"/>
              <a:t>15</a:t>
            </a:r>
            <a:r>
              <a:rPr lang="en-US" sz="1000" baseline="30000" dirty="0" smtClean="0"/>
              <a:t>th</a:t>
            </a:r>
            <a:r>
              <a:rPr lang="en-US" sz="1000" dirty="0" smtClean="0"/>
              <a:t> August 2023 (</a:t>
            </a:r>
            <a:r>
              <a:rPr lang="en-US" sz="1000" dirty="0" smtClean="0">
                <a:hlinkClick r:id="rId2"/>
              </a:rPr>
              <a:t>https://doi.org/10.1029/2023GH000799</a:t>
            </a:r>
            <a:r>
              <a:rPr lang="en-US" sz="1000" dirty="0" smtClean="0"/>
              <a:t>) </a:t>
            </a:r>
            <a:endParaRPr lang="en-IN" sz="1000" dirty="0"/>
          </a:p>
        </p:txBody>
      </p:sp>
    </p:spTree>
    <p:extLst>
      <p:ext uri="{BB962C8B-B14F-4D97-AF65-F5344CB8AC3E}">
        <p14:creationId xmlns:p14="http://schemas.microsoft.com/office/powerpoint/2010/main" val="706952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9392"/>
          </a:xfrm>
        </p:spPr>
        <p:txBody>
          <a:bodyPr>
            <a:normAutofit/>
          </a:bodyPr>
          <a:lstStyle/>
          <a:p>
            <a:r>
              <a:rPr lang="en-IN" sz="3200" b="1" dirty="0" smtClean="0">
                <a:latin typeface="+mn-lt"/>
              </a:rPr>
              <a:t>We are doing better than others</a:t>
            </a:r>
            <a:endParaRPr lang="en-IN" sz="3200" b="1" dirty="0">
              <a:latin typeface="+mn-lt"/>
            </a:endParaRPr>
          </a:p>
        </p:txBody>
      </p:sp>
      <p:sp>
        <p:nvSpPr>
          <p:cNvPr id="3" name="Content Placeholder 2"/>
          <p:cNvSpPr>
            <a:spLocks noGrp="1"/>
          </p:cNvSpPr>
          <p:nvPr>
            <p:ph idx="1"/>
          </p:nvPr>
        </p:nvSpPr>
        <p:spPr>
          <a:xfrm>
            <a:off x="838200" y="2253464"/>
            <a:ext cx="10515600" cy="2939321"/>
          </a:xfrm>
        </p:spPr>
        <p:txBody>
          <a:bodyPr/>
          <a:lstStyle/>
          <a:p>
            <a:r>
              <a:rPr lang="en-US" smtClean="0"/>
              <a:t>"India has significantly developed its climate actions, resulting in a path to achieving its NDC well before 2030. It is the only G20 nation in line with 2 degrees warming compared to its fair share contribution to climate action (Climate Action Tracker 2021). However, these efforts have been mainly due to public initiatives (Deloitte, 2021)."</a:t>
            </a:r>
            <a:endParaRPr lang="en-IN"/>
          </a:p>
        </p:txBody>
      </p:sp>
      <p:sp>
        <p:nvSpPr>
          <p:cNvPr id="4" name="TextBox 3"/>
          <p:cNvSpPr txBox="1"/>
          <p:nvPr/>
        </p:nvSpPr>
        <p:spPr>
          <a:xfrm>
            <a:off x="2298583" y="5755561"/>
            <a:ext cx="6331285" cy="369332"/>
          </a:xfrm>
          <a:prstGeom prst="rect">
            <a:avLst/>
          </a:prstGeom>
          <a:noFill/>
        </p:spPr>
        <p:txBody>
          <a:bodyPr wrap="none" rtlCol="0">
            <a:spAutoFit/>
          </a:bodyPr>
          <a:lstStyle/>
          <a:p>
            <a:r>
              <a:rPr lang="en-IN" dirty="0" smtClean="0"/>
              <a:t>Source: IFC Report on Blended Finance in India, p. 17 (Sept. 2023)</a:t>
            </a:r>
            <a:endParaRPr lang="en-IN" dirty="0"/>
          </a:p>
        </p:txBody>
      </p:sp>
    </p:spTree>
    <p:extLst>
      <p:ext uri="{BB962C8B-B14F-4D97-AF65-F5344CB8AC3E}">
        <p14:creationId xmlns:p14="http://schemas.microsoft.com/office/powerpoint/2010/main" val="3954977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936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CBAM: a perspective on emissions and global warming</vt:lpstr>
      <vt:lpstr>Key considerations for CBAM, Carbon Pricing and for the obsession with emissions</vt:lpstr>
      <vt:lpstr>Emissions, Warming and Trade-Offs</vt:lpstr>
      <vt:lpstr>PowerPoint Presentation</vt:lpstr>
      <vt:lpstr>The case of India..</vt:lpstr>
      <vt:lpstr>Adaptation matters</vt:lpstr>
      <vt:lpstr>We are doing better than others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dc:creator>
  <cp:lastModifiedBy>VAN</cp:lastModifiedBy>
  <cp:revision>7</cp:revision>
  <dcterms:created xsi:type="dcterms:W3CDTF">2023-12-06T06:49:27Z</dcterms:created>
  <dcterms:modified xsi:type="dcterms:W3CDTF">2023-12-06T07:46:14Z</dcterms:modified>
</cp:coreProperties>
</file>