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2.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7.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88" r:id="rId3"/>
    <p:sldId id="287" r:id="rId4"/>
    <p:sldId id="289" r:id="rId5"/>
    <p:sldId id="257" r:id="rId6"/>
    <p:sldId id="278" r:id="rId7"/>
    <p:sldId id="274" r:id="rId8"/>
    <p:sldId id="276" r:id="rId9"/>
    <p:sldId id="281" r:id="rId10"/>
    <p:sldId id="277" r:id="rId11"/>
    <p:sldId id="282" r:id="rId12"/>
    <p:sldId id="290" r:id="rId13"/>
    <p:sldId id="279" r:id="rId14"/>
    <p:sldId id="280" r:id="rId15"/>
    <p:sldId id="283" r:id="rId16"/>
    <p:sldId id="284" r:id="rId17"/>
    <p:sldId id="285" r:id="rId18"/>
    <p:sldId id="286" r:id="rId19"/>
    <p:sldId id="273" r:id="rId20"/>
  </p:sldIdLst>
  <p:sldSz cx="9144000" cy="5143500" type="screen16x9"/>
  <p:notesSz cx="6797675" cy="9928225"/>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86467" autoAdjust="0"/>
  </p:normalViewPr>
  <p:slideViewPr>
    <p:cSldViewPr snapToGrid="0" showGuides="1">
      <p:cViewPr varScale="1">
        <p:scale>
          <a:sx n="72" d="100"/>
          <a:sy n="72" d="100"/>
        </p:scale>
        <p:origin x="1256" y="5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ws01\Common\Vrinda%20Gupta\MY%20DATA\Desktop\health%20data\Data%20for%20fiscal%20federalism.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D:\MY%20DATA\Desktop\P_Data_Extract_From_Health_Nutrition_and_Population_Statistic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D:\MY%20DATA\Desktop\CSEP%20Projects\Health\Health%20exp%20+%20Tax%20GDP.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ws01\Common\RAHUL%20RANJAN\CSEP\Substitution\new.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2.xml"/></Relationships>
</file>

<file path=ppt/charts/_rels/chart5.xml.rels><?xml version="1.0" encoding="UTF-8" standalone="yes"?>
<Relationships xmlns="http://schemas.openxmlformats.org/package/2006/relationships"><Relationship Id="rId3" Type="http://schemas.openxmlformats.org/officeDocument/2006/relationships/oleObject" Target="file:///C:\Users\u66\AppData\Roaming\Microsoft\Excel\Book1%20(version%201).xlsb"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u66\AppData\Roaming\Microsoft\Excel\Book1%20(version%201).xlsb"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u66\AppData\Roaming\Microsoft\Excel\Book1%20(version%201).xlsb"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u66\AppData\Roaming\Microsoft\Excel\Book1%20(version%201).xlsb"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D:\MY%20DATA\Desktop\CSEP%20Projects\Health\graphs.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dirty="0"/>
              <a:t>Health expenditure (as a percentage of GDP)</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lineChart>
        <c:grouping val="standard"/>
        <c:varyColors val="0"/>
        <c:ser>
          <c:idx val="0"/>
          <c:order val="0"/>
          <c:tx>
            <c:strRef>
              <c:f>Sheet1!$H$2</c:f>
              <c:strCache>
                <c:ptCount val="1"/>
                <c:pt idx="0">
                  <c:v>Total health expenditure to GDP</c:v>
                </c:pt>
              </c:strCache>
            </c:strRef>
          </c:tx>
          <c:spPr>
            <a:ln w="28575" cap="rnd">
              <a:solidFill>
                <a:schemeClr val="accent1"/>
              </a:solidFill>
              <a:round/>
            </a:ln>
            <a:effectLst/>
          </c:spPr>
          <c:marker>
            <c:symbol val="none"/>
          </c:marker>
          <c:dLbls>
            <c:dLbl>
              <c:idx val="0"/>
              <c:layout>
                <c:manualLayout>
                  <c:x val="-2.72572353293833E-2"/>
                  <c:y val="-1.890359168241969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D57-43C5-BB75-DF47B1D4DE8F}"/>
                </c:ext>
              </c:extLst>
            </c:dLbl>
            <c:dLbl>
              <c:idx val="29"/>
              <c:layout>
                <c:manualLayout>
                  <c:x val="0"/>
                  <c:y val="-1.8903591682419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D57-43C5-BB75-DF47B1D4DE8F}"/>
                </c:ext>
              </c:extLst>
            </c:dLbl>
            <c:numFmt formatCode="#,##0.00" sourceLinked="0"/>
            <c:spPr>
              <a:noFill/>
              <a:ln>
                <a:noFill/>
              </a:ln>
              <a:effectLst/>
            </c:spPr>
            <c:txPr>
              <a:bodyPr rot="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Sheet1!$A$3:$A$32</c:f>
              <c:strCache>
                <c:ptCount val="30"/>
                <c:pt idx="0">
                  <c:v>1990-91</c:v>
                </c:pt>
                <c:pt idx="1">
                  <c:v>1991-92</c:v>
                </c:pt>
                <c:pt idx="2">
                  <c:v>1992-93</c:v>
                </c:pt>
                <c:pt idx="3">
                  <c:v>1993-94</c:v>
                </c:pt>
                <c:pt idx="4">
                  <c:v>1994-95</c:v>
                </c:pt>
                <c:pt idx="5">
                  <c:v>1995-96</c:v>
                </c:pt>
                <c:pt idx="6">
                  <c:v>1996-97</c:v>
                </c:pt>
                <c:pt idx="7">
                  <c:v>1997-98</c:v>
                </c:pt>
                <c:pt idx="8">
                  <c:v>1998-99</c:v>
                </c:pt>
                <c:pt idx="9">
                  <c:v>1999-00</c:v>
                </c:pt>
                <c:pt idx="10">
                  <c:v>2000-01</c:v>
                </c:pt>
                <c:pt idx="11">
                  <c:v>2001-02</c:v>
                </c:pt>
                <c:pt idx="12">
                  <c:v>2002-03</c:v>
                </c:pt>
                <c:pt idx="13">
                  <c:v>2003-04</c:v>
                </c:pt>
                <c:pt idx="14">
                  <c:v>2004-05</c:v>
                </c:pt>
                <c:pt idx="15">
                  <c:v>2005-06</c:v>
                </c:pt>
                <c:pt idx="16">
                  <c:v>2006-07</c:v>
                </c:pt>
                <c:pt idx="17">
                  <c:v>2007-08</c:v>
                </c:pt>
                <c:pt idx="18">
                  <c:v>2008-09</c:v>
                </c:pt>
                <c:pt idx="19">
                  <c:v>2009-10</c:v>
                </c:pt>
                <c:pt idx="20">
                  <c:v>2010-11</c:v>
                </c:pt>
                <c:pt idx="21">
                  <c:v>2011-12</c:v>
                </c:pt>
                <c:pt idx="22">
                  <c:v>2012-13</c:v>
                </c:pt>
                <c:pt idx="23">
                  <c:v>2013-14</c:v>
                </c:pt>
                <c:pt idx="24">
                  <c:v>2014-15</c:v>
                </c:pt>
                <c:pt idx="25">
                  <c:v>2015-16</c:v>
                </c:pt>
                <c:pt idx="26">
                  <c:v>2016-17</c:v>
                </c:pt>
                <c:pt idx="27">
                  <c:v>2017-18</c:v>
                </c:pt>
                <c:pt idx="28">
                  <c:v>2018-19</c:v>
                </c:pt>
                <c:pt idx="29">
                  <c:v>2019-20</c:v>
                </c:pt>
              </c:strCache>
            </c:strRef>
          </c:cat>
          <c:val>
            <c:numRef>
              <c:f>Sheet1!$H$3:$H$32</c:f>
              <c:numCache>
                <c:formatCode>General</c:formatCode>
                <c:ptCount val="30"/>
                <c:pt idx="0">
                  <c:v>0.90198255921066117</c:v>
                </c:pt>
                <c:pt idx="1">
                  <c:v>0.88930736412539413</c:v>
                </c:pt>
                <c:pt idx="2">
                  <c:v>0.8651789114899715</c:v>
                </c:pt>
                <c:pt idx="3">
                  <c:v>0.85503194574552255</c:v>
                </c:pt>
                <c:pt idx="4">
                  <c:v>0.85542707944796714</c:v>
                </c:pt>
                <c:pt idx="5">
                  <c:v>0.77862683160447532</c:v>
                </c:pt>
                <c:pt idx="6">
                  <c:v>0.75214281637763469</c:v>
                </c:pt>
                <c:pt idx="7">
                  <c:v>0.78031523905586009</c:v>
                </c:pt>
                <c:pt idx="8">
                  <c:v>0.81987913792893097</c:v>
                </c:pt>
                <c:pt idx="9">
                  <c:v>0.82542644318457048</c:v>
                </c:pt>
                <c:pt idx="10">
                  <c:v>0.82797108311560563</c:v>
                </c:pt>
                <c:pt idx="11">
                  <c:v>0.8104051837026629</c:v>
                </c:pt>
                <c:pt idx="12">
                  <c:v>0.77956233561366517</c:v>
                </c:pt>
                <c:pt idx="13">
                  <c:v>0.756606978771446</c:v>
                </c:pt>
                <c:pt idx="14">
                  <c:v>0.71603465415091994</c:v>
                </c:pt>
                <c:pt idx="15">
                  <c:v>0.78120193243621205</c:v>
                </c:pt>
                <c:pt idx="16">
                  <c:v>0.7871723931742941</c:v>
                </c:pt>
                <c:pt idx="17">
                  <c:v>0.80026448289483432</c:v>
                </c:pt>
                <c:pt idx="18">
                  <c:v>0.87967079586853647</c:v>
                </c:pt>
                <c:pt idx="19">
                  <c:v>0.91227459455153714</c:v>
                </c:pt>
                <c:pt idx="20">
                  <c:v>0.91265609513734047</c:v>
                </c:pt>
                <c:pt idx="21">
                  <c:v>0.89682783237673402</c:v>
                </c:pt>
                <c:pt idx="22">
                  <c:v>0.91604765369336727</c:v>
                </c:pt>
                <c:pt idx="23">
                  <c:v>0.90535482162584258</c:v>
                </c:pt>
                <c:pt idx="24">
                  <c:v>0.90632994566368441</c:v>
                </c:pt>
                <c:pt idx="25">
                  <c:v>0.93665992672117138</c:v>
                </c:pt>
                <c:pt idx="26">
                  <c:v>0.96916449486122891</c:v>
                </c:pt>
                <c:pt idx="27">
                  <c:v>0.99907492917102814</c:v>
                </c:pt>
                <c:pt idx="28">
                  <c:v>1.0244453660921249</c:v>
                </c:pt>
                <c:pt idx="29">
                  <c:v>1.0292488756170532</c:v>
                </c:pt>
              </c:numCache>
            </c:numRef>
          </c:val>
          <c:smooth val="0"/>
          <c:extLst>
            <c:ext xmlns:c16="http://schemas.microsoft.com/office/drawing/2014/chart" uri="{C3380CC4-5D6E-409C-BE32-E72D297353CC}">
              <c16:uniqueId val="{00000002-6D57-43C5-BB75-DF47B1D4DE8F}"/>
            </c:ext>
          </c:extLst>
        </c:ser>
        <c:ser>
          <c:idx val="1"/>
          <c:order val="1"/>
          <c:tx>
            <c:strRef>
              <c:f>Sheet1!$I$2</c:f>
              <c:strCache>
                <c:ptCount val="1"/>
                <c:pt idx="0">
                  <c:v>Centre health expenditure to GDP</c:v>
                </c:pt>
              </c:strCache>
            </c:strRef>
          </c:tx>
          <c:spPr>
            <a:ln w="28575" cap="rnd">
              <a:solidFill>
                <a:srgbClr val="002060"/>
              </a:solidFill>
              <a:round/>
            </a:ln>
            <a:effectLst/>
          </c:spPr>
          <c:marker>
            <c:symbol val="none"/>
          </c:marker>
          <c:dLbls>
            <c:dLbl>
              <c:idx val="0"/>
              <c:layout>
                <c:manualLayout>
                  <c:x val="-2.9528671606831907E-2"/>
                  <c:y val="-1.8903591682419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D57-43C5-BB75-DF47B1D4DE8F}"/>
                </c:ext>
              </c:extLst>
            </c:dLbl>
            <c:dLbl>
              <c:idx val="29"/>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D57-43C5-BB75-DF47B1D4DE8F}"/>
                </c:ext>
              </c:extLst>
            </c:dLbl>
            <c:numFmt formatCode="#,##0.00" sourceLinked="0"/>
            <c:spPr>
              <a:noFill/>
              <a:ln>
                <a:noFill/>
              </a:ln>
              <a:effectLst/>
            </c:spPr>
            <c:txPr>
              <a:bodyPr rot="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Sheet1!$A$3:$A$32</c:f>
              <c:strCache>
                <c:ptCount val="30"/>
                <c:pt idx="0">
                  <c:v>1990-91</c:v>
                </c:pt>
                <c:pt idx="1">
                  <c:v>1991-92</c:v>
                </c:pt>
                <c:pt idx="2">
                  <c:v>1992-93</c:v>
                </c:pt>
                <c:pt idx="3">
                  <c:v>1993-94</c:v>
                </c:pt>
                <c:pt idx="4">
                  <c:v>1994-95</c:v>
                </c:pt>
                <c:pt idx="5">
                  <c:v>1995-96</c:v>
                </c:pt>
                <c:pt idx="6">
                  <c:v>1996-97</c:v>
                </c:pt>
                <c:pt idx="7">
                  <c:v>1997-98</c:v>
                </c:pt>
                <c:pt idx="8">
                  <c:v>1998-99</c:v>
                </c:pt>
                <c:pt idx="9">
                  <c:v>1999-00</c:v>
                </c:pt>
                <c:pt idx="10">
                  <c:v>2000-01</c:v>
                </c:pt>
                <c:pt idx="11">
                  <c:v>2001-02</c:v>
                </c:pt>
                <c:pt idx="12">
                  <c:v>2002-03</c:v>
                </c:pt>
                <c:pt idx="13">
                  <c:v>2003-04</c:v>
                </c:pt>
                <c:pt idx="14">
                  <c:v>2004-05</c:v>
                </c:pt>
                <c:pt idx="15">
                  <c:v>2005-06</c:v>
                </c:pt>
                <c:pt idx="16">
                  <c:v>2006-07</c:v>
                </c:pt>
                <c:pt idx="17">
                  <c:v>2007-08</c:v>
                </c:pt>
                <c:pt idx="18">
                  <c:v>2008-09</c:v>
                </c:pt>
                <c:pt idx="19">
                  <c:v>2009-10</c:v>
                </c:pt>
                <c:pt idx="20">
                  <c:v>2010-11</c:v>
                </c:pt>
                <c:pt idx="21">
                  <c:v>2011-12</c:v>
                </c:pt>
                <c:pt idx="22">
                  <c:v>2012-13</c:v>
                </c:pt>
                <c:pt idx="23">
                  <c:v>2013-14</c:v>
                </c:pt>
                <c:pt idx="24">
                  <c:v>2014-15</c:v>
                </c:pt>
                <c:pt idx="25">
                  <c:v>2015-16</c:v>
                </c:pt>
                <c:pt idx="26">
                  <c:v>2016-17</c:v>
                </c:pt>
                <c:pt idx="27">
                  <c:v>2017-18</c:v>
                </c:pt>
                <c:pt idx="28">
                  <c:v>2018-19</c:v>
                </c:pt>
                <c:pt idx="29">
                  <c:v>2019-20</c:v>
                </c:pt>
              </c:strCache>
            </c:strRef>
          </c:cat>
          <c:val>
            <c:numRef>
              <c:f>Sheet1!$I$3:$I$32</c:f>
              <c:numCache>
                <c:formatCode>General</c:formatCode>
                <c:ptCount val="30"/>
                <c:pt idx="0">
                  <c:v>0.20200712370268775</c:v>
                </c:pt>
                <c:pt idx="1">
                  <c:v>0.20655314412910405</c:v>
                </c:pt>
                <c:pt idx="2">
                  <c:v>0.23053018223602248</c:v>
                </c:pt>
                <c:pt idx="3">
                  <c:v>0.23883301266050005</c:v>
                </c:pt>
                <c:pt idx="4">
                  <c:v>0.23293260264539639</c:v>
                </c:pt>
                <c:pt idx="5">
                  <c:v>0.21534329209888117</c:v>
                </c:pt>
                <c:pt idx="6">
                  <c:v>0.20312912842242917</c:v>
                </c:pt>
                <c:pt idx="7">
                  <c:v>0.20291669899529</c:v>
                </c:pt>
                <c:pt idx="8">
                  <c:v>0.22389205147229249</c:v>
                </c:pt>
                <c:pt idx="9">
                  <c:v>0.25002693845674773</c:v>
                </c:pt>
                <c:pt idx="10">
                  <c:v>0.24135751922120424</c:v>
                </c:pt>
                <c:pt idx="11">
                  <c:v>0.25200681708686268</c:v>
                </c:pt>
                <c:pt idx="12">
                  <c:v>0.25642632042319469</c:v>
                </c:pt>
                <c:pt idx="13">
                  <c:v>0.25511639438705508</c:v>
                </c:pt>
                <c:pt idx="14">
                  <c:v>0.24941205209164494</c:v>
                </c:pt>
                <c:pt idx="15">
                  <c:v>0.2612855633975375</c:v>
                </c:pt>
                <c:pt idx="16">
                  <c:v>0.25492408560679125</c:v>
                </c:pt>
                <c:pt idx="17">
                  <c:v>0.28895347787988584</c:v>
                </c:pt>
                <c:pt idx="18">
                  <c:v>0.31369791066281155</c:v>
                </c:pt>
                <c:pt idx="19">
                  <c:v>0.32412288874031375</c:v>
                </c:pt>
                <c:pt idx="20">
                  <c:v>0.31410044687160965</c:v>
                </c:pt>
                <c:pt idx="21">
                  <c:v>0.31132698871574094</c:v>
                </c:pt>
                <c:pt idx="22">
                  <c:v>0.28042189808078488</c:v>
                </c:pt>
                <c:pt idx="23">
                  <c:v>0.26825896633308777</c:v>
                </c:pt>
                <c:pt idx="24">
                  <c:v>0.2578925708690572</c:v>
                </c:pt>
                <c:pt idx="25">
                  <c:v>0.25592566414708701</c:v>
                </c:pt>
                <c:pt idx="26">
                  <c:v>0.26274168187998326</c:v>
                </c:pt>
                <c:pt idx="27">
                  <c:v>0.32497076367629757</c:v>
                </c:pt>
                <c:pt idx="28">
                  <c:v>0.31163368455807888</c:v>
                </c:pt>
                <c:pt idx="29">
                  <c:v>0.32451431287474491</c:v>
                </c:pt>
              </c:numCache>
            </c:numRef>
          </c:val>
          <c:smooth val="0"/>
          <c:extLst>
            <c:ext xmlns:c16="http://schemas.microsoft.com/office/drawing/2014/chart" uri="{C3380CC4-5D6E-409C-BE32-E72D297353CC}">
              <c16:uniqueId val="{00000005-6D57-43C5-BB75-DF47B1D4DE8F}"/>
            </c:ext>
          </c:extLst>
        </c:ser>
        <c:ser>
          <c:idx val="2"/>
          <c:order val="2"/>
          <c:tx>
            <c:strRef>
              <c:f>Sheet1!$J$2</c:f>
              <c:strCache>
                <c:ptCount val="1"/>
                <c:pt idx="0">
                  <c:v>State health expenditure to GDP</c:v>
                </c:pt>
              </c:strCache>
            </c:strRef>
          </c:tx>
          <c:spPr>
            <a:ln w="28575" cap="rnd">
              <a:solidFill>
                <a:srgbClr val="FFC000"/>
              </a:solidFill>
              <a:round/>
            </a:ln>
            <a:effectLst/>
          </c:spPr>
          <c:marker>
            <c:symbol val="none"/>
          </c:marker>
          <c:dLbls>
            <c:dLbl>
              <c:idx val="0"/>
              <c:layout>
                <c:manualLayout>
                  <c:x val="-2.9528671606831907E-2"/>
                  <c:y val="-1.134215500945179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D57-43C5-BB75-DF47B1D4DE8F}"/>
                </c:ext>
              </c:extLst>
            </c:dLbl>
            <c:dLbl>
              <c:idx val="29"/>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D57-43C5-BB75-DF47B1D4DE8F}"/>
                </c:ext>
              </c:extLst>
            </c:dLbl>
            <c:numFmt formatCode="#,##0.00" sourceLinked="0"/>
            <c:spPr>
              <a:noFill/>
              <a:ln>
                <a:noFill/>
              </a:ln>
              <a:effectLst/>
            </c:spPr>
            <c:txPr>
              <a:bodyPr rot="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Sheet1!$A$3:$A$32</c:f>
              <c:strCache>
                <c:ptCount val="30"/>
                <c:pt idx="0">
                  <c:v>1990-91</c:v>
                </c:pt>
                <c:pt idx="1">
                  <c:v>1991-92</c:v>
                </c:pt>
                <c:pt idx="2">
                  <c:v>1992-93</c:v>
                </c:pt>
                <c:pt idx="3">
                  <c:v>1993-94</c:v>
                </c:pt>
                <c:pt idx="4">
                  <c:v>1994-95</c:v>
                </c:pt>
                <c:pt idx="5">
                  <c:v>1995-96</c:v>
                </c:pt>
                <c:pt idx="6">
                  <c:v>1996-97</c:v>
                </c:pt>
                <c:pt idx="7">
                  <c:v>1997-98</c:v>
                </c:pt>
                <c:pt idx="8">
                  <c:v>1998-99</c:v>
                </c:pt>
                <c:pt idx="9">
                  <c:v>1999-00</c:v>
                </c:pt>
                <c:pt idx="10">
                  <c:v>2000-01</c:v>
                </c:pt>
                <c:pt idx="11">
                  <c:v>2001-02</c:v>
                </c:pt>
                <c:pt idx="12">
                  <c:v>2002-03</c:v>
                </c:pt>
                <c:pt idx="13">
                  <c:v>2003-04</c:v>
                </c:pt>
                <c:pt idx="14">
                  <c:v>2004-05</c:v>
                </c:pt>
                <c:pt idx="15">
                  <c:v>2005-06</c:v>
                </c:pt>
                <c:pt idx="16">
                  <c:v>2006-07</c:v>
                </c:pt>
                <c:pt idx="17">
                  <c:v>2007-08</c:v>
                </c:pt>
                <c:pt idx="18">
                  <c:v>2008-09</c:v>
                </c:pt>
                <c:pt idx="19">
                  <c:v>2009-10</c:v>
                </c:pt>
                <c:pt idx="20">
                  <c:v>2010-11</c:v>
                </c:pt>
                <c:pt idx="21">
                  <c:v>2011-12</c:v>
                </c:pt>
                <c:pt idx="22">
                  <c:v>2012-13</c:v>
                </c:pt>
                <c:pt idx="23">
                  <c:v>2013-14</c:v>
                </c:pt>
                <c:pt idx="24">
                  <c:v>2014-15</c:v>
                </c:pt>
                <c:pt idx="25">
                  <c:v>2015-16</c:v>
                </c:pt>
                <c:pt idx="26">
                  <c:v>2016-17</c:v>
                </c:pt>
                <c:pt idx="27">
                  <c:v>2017-18</c:v>
                </c:pt>
                <c:pt idx="28">
                  <c:v>2018-19</c:v>
                </c:pt>
                <c:pt idx="29">
                  <c:v>2019-20</c:v>
                </c:pt>
              </c:strCache>
            </c:strRef>
          </c:cat>
          <c:val>
            <c:numRef>
              <c:f>Sheet1!$J$3:$J$32</c:f>
              <c:numCache>
                <c:formatCode>General</c:formatCode>
                <c:ptCount val="30"/>
                <c:pt idx="0">
                  <c:v>0.69997543550797325</c:v>
                </c:pt>
                <c:pt idx="1">
                  <c:v>0.68275421999629016</c:v>
                </c:pt>
                <c:pt idx="2">
                  <c:v>0.634648729253949</c:v>
                </c:pt>
                <c:pt idx="3">
                  <c:v>0.61619893308502227</c:v>
                </c:pt>
                <c:pt idx="4">
                  <c:v>0.62249447680257086</c:v>
                </c:pt>
                <c:pt idx="5">
                  <c:v>0.56328353950559418</c:v>
                </c:pt>
                <c:pt idx="6">
                  <c:v>0.54901368795520533</c:v>
                </c:pt>
                <c:pt idx="7">
                  <c:v>0.57739854006057001</c:v>
                </c:pt>
                <c:pt idx="8">
                  <c:v>0.59598708645663856</c:v>
                </c:pt>
                <c:pt idx="9">
                  <c:v>0.57539950472782275</c:v>
                </c:pt>
                <c:pt idx="10">
                  <c:v>0.58661356389440145</c:v>
                </c:pt>
                <c:pt idx="11">
                  <c:v>0.55839836661580022</c:v>
                </c:pt>
                <c:pt idx="12">
                  <c:v>0.52313601519047037</c:v>
                </c:pt>
                <c:pt idx="13">
                  <c:v>0.50149058438439098</c:v>
                </c:pt>
                <c:pt idx="14">
                  <c:v>0.46662260205927503</c:v>
                </c:pt>
                <c:pt idx="15">
                  <c:v>0.51991636903867444</c:v>
                </c:pt>
                <c:pt idx="16">
                  <c:v>0.53224830756750285</c:v>
                </c:pt>
                <c:pt idx="17">
                  <c:v>0.51131100501494853</c:v>
                </c:pt>
                <c:pt idx="18">
                  <c:v>0.56597288520572497</c:v>
                </c:pt>
                <c:pt idx="19">
                  <c:v>0.58815170581122334</c:v>
                </c:pt>
                <c:pt idx="20">
                  <c:v>0.59855564826573082</c:v>
                </c:pt>
                <c:pt idx="21">
                  <c:v>0.58550084366099309</c:v>
                </c:pt>
                <c:pt idx="22">
                  <c:v>0.63562575561258239</c:v>
                </c:pt>
                <c:pt idx="23">
                  <c:v>0.63709585529275492</c:v>
                </c:pt>
                <c:pt idx="24">
                  <c:v>0.64843737479462715</c:v>
                </c:pt>
                <c:pt idx="25">
                  <c:v>0.68073426257408454</c:v>
                </c:pt>
                <c:pt idx="26">
                  <c:v>0.70642281298124565</c:v>
                </c:pt>
                <c:pt idx="27">
                  <c:v>0.67410416549473051</c:v>
                </c:pt>
                <c:pt idx="28">
                  <c:v>0.71281168153404606</c:v>
                </c:pt>
                <c:pt idx="29">
                  <c:v>0.70473456274230817</c:v>
                </c:pt>
              </c:numCache>
            </c:numRef>
          </c:val>
          <c:smooth val="0"/>
          <c:extLst>
            <c:ext xmlns:c16="http://schemas.microsoft.com/office/drawing/2014/chart" uri="{C3380CC4-5D6E-409C-BE32-E72D297353CC}">
              <c16:uniqueId val="{00000008-6D57-43C5-BB75-DF47B1D4DE8F}"/>
            </c:ext>
          </c:extLst>
        </c:ser>
        <c:dLbls>
          <c:showLegendKey val="0"/>
          <c:showVal val="0"/>
          <c:showCatName val="0"/>
          <c:showSerName val="0"/>
          <c:showPercent val="0"/>
          <c:showBubbleSize val="0"/>
        </c:dLbls>
        <c:smooth val="0"/>
        <c:axId val="716173840"/>
        <c:axId val="716153872"/>
      </c:lineChart>
      <c:catAx>
        <c:axId val="716173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crossAx val="716153872"/>
        <c:crosses val="autoZero"/>
        <c:auto val="1"/>
        <c:lblAlgn val="ctr"/>
        <c:lblOffset val="100"/>
        <c:noMultiLvlLbl val="0"/>
      </c:catAx>
      <c:valAx>
        <c:axId val="7161538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crossAx val="7161738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b="1">
          <a:solidFill>
            <a:schemeClr val="tx1"/>
          </a:solidFill>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IN"/>
              <a:t>Domestic general government health expenditure (% of GDP) - 2021</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Data!$C$1</c:f>
              <c:strCache>
                <c:ptCount val="1"/>
                <c:pt idx="0">
                  <c:v>2021 [YR2021]</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Data!$B$2:$B$15</c:f>
              <c:strCache>
                <c:ptCount val="14"/>
                <c:pt idx="0">
                  <c:v>Cuba</c:v>
                </c:pt>
                <c:pt idx="1">
                  <c:v>Colombia</c:v>
                </c:pt>
                <c:pt idx="2">
                  <c:v>Costa Rica</c:v>
                </c:pt>
                <c:pt idx="3">
                  <c:v>Russian Federation</c:v>
                </c:pt>
                <c:pt idx="4">
                  <c:v>Chile</c:v>
                </c:pt>
                <c:pt idx="5">
                  <c:v>South Africa</c:v>
                </c:pt>
                <c:pt idx="6">
                  <c:v>Brazil</c:v>
                </c:pt>
                <c:pt idx="7">
                  <c:v>Thailand</c:v>
                </c:pt>
                <c:pt idx="8">
                  <c:v>China</c:v>
                </c:pt>
                <c:pt idx="9">
                  <c:v>Malaysia</c:v>
                </c:pt>
                <c:pt idx="10">
                  <c:v>Indonesia</c:v>
                </c:pt>
                <c:pt idx="11">
                  <c:v>Sri Lanka</c:v>
                </c:pt>
                <c:pt idx="12">
                  <c:v>Nepal</c:v>
                </c:pt>
                <c:pt idx="13">
                  <c:v>India</c:v>
                </c:pt>
              </c:strCache>
            </c:strRef>
          </c:cat>
          <c:val>
            <c:numRef>
              <c:f>Data!$C$2:$C$15</c:f>
              <c:numCache>
                <c:formatCode>0.0</c:formatCode>
                <c:ptCount val="14"/>
                <c:pt idx="0">
                  <c:v>12.62829018</c:v>
                </c:pt>
                <c:pt idx="1">
                  <c:v>6.5460600900000001</c:v>
                </c:pt>
                <c:pt idx="2">
                  <c:v>5.2993054400000004</c:v>
                </c:pt>
                <c:pt idx="3">
                  <c:v>5.26</c:v>
                </c:pt>
                <c:pt idx="4">
                  <c:v>5.1971569100000004</c:v>
                </c:pt>
                <c:pt idx="5">
                  <c:v>4.9956550599999998</c:v>
                </c:pt>
                <c:pt idx="6">
                  <c:v>4.5044789300000003</c:v>
                </c:pt>
                <c:pt idx="7">
                  <c:v>3.6309559299999998</c:v>
                </c:pt>
                <c:pt idx="8">
                  <c:v>2.9108207199999998</c:v>
                </c:pt>
                <c:pt idx="9">
                  <c:v>2.4642808399999998</c:v>
                </c:pt>
                <c:pt idx="10">
                  <c:v>2.2020194499999999</c:v>
                </c:pt>
                <c:pt idx="11">
                  <c:v>1.89</c:v>
                </c:pt>
                <c:pt idx="12">
                  <c:v>1.8</c:v>
                </c:pt>
                <c:pt idx="13">
                  <c:v>1.1200000000000001</c:v>
                </c:pt>
              </c:numCache>
            </c:numRef>
          </c:val>
          <c:extLst>
            <c:ext xmlns:c16="http://schemas.microsoft.com/office/drawing/2014/chart" uri="{C3380CC4-5D6E-409C-BE32-E72D297353CC}">
              <c16:uniqueId val="{00000000-F9EF-427E-ACC9-9125AB3F09D3}"/>
            </c:ext>
          </c:extLst>
        </c:ser>
        <c:dLbls>
          <c:showLegendKey val="0"/>
          <c:showVal val="0"/>
          <c:showCatName val="0"/>
          <c:showSerName val="0"/>
          <c:showPercent val="0"/>
          <c:showBubbleSize val="0"/>
        </c:dLbls>
        <c:gapWidth val="219"/>
        <c:overlap val="-27"/>
        <c:axId val="851020192"/>
        <c:axId val="851021152"/>
      </c:barChart>
      <c:catAx>
        <c:axId val="851020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crossAx val="851021152"/>
        <c:crosses val="autoZero"/>
        <c:auto val="1"/>
        <c:lblAlgn val="ctr"/>
        <c:lblOffset val="100"/>
        <c:noMultiLvlLbl val="0"/>
      </c:catAx>
      <c:valAx>
        <c:axId val="851021152"/>
        <c:scaling>
          <c:orientation val="minMax"/>
        </c:scaling>
        <c:delete val="0"/>
        <c:axPos val="l"/>
        <c:title>
          <c:tx>
            <c:rich>
              <a:bodyPr rot="-5400000" spcFirstLastPara="1" vertOverflow="ellipsis" vert="horz" wrap="square" anchor="ctr" anchorCtr="1"/>
              <a:lstStyle/>
              <a:p>
                <a:pPr>
                  <a:defRPr sz="1000" b="1" i="0" u="none" strike="noStrike" kern="1200" baseline="0">
                    <a:solidFill>
                      <a:schemeClr val="tx1"/>
                    </a:solidFill>
                    <a:latin typeface="+mn-lt"/>
                    <a:ea typeface="+mn-ea"/>
                    <a:cs typeface="+mn-cs"/>
                  </a:defRPr>
                </a:pPr>
                <a:r>
                  <a:rPr lang="en-IN"/>
                  <a:t>Percentage of GDP</a:t>
                </a:r>
              </a:p>
            </c:rich>
          </c:tx>
          <c:overlay val="0"/>
          <c:spPr>
            <a:noFill/>
            <a:ln>
              <a:noFill/>
            </a:ln>
            <a:effectLst/>
          </c:spPr>
          <c:txPr>
            <a:bodyPr rot="-54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crossAx val="85102019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b="1">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IN" b="1"/>
              <a:t>Tax GDP Ratio and Government Health Expenditure in 2021</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Sheet1!$B$2</c:f>
              <c:strCache>
                <c:ptCount val="1"/>
                <c:pt idx="0">
                  <c:v>Health Expenditure (% of GDP)</c:v>
                </c:pt>
              </c:strCache>
            </c:strRef>
          </c:tx>
          <c:spPr>
            <a:solidFill>
              <a:srgbClr val="002060"/>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Sheet1!$A$3:$A$10</c:f>
              <c:strCache>
                <c:ptCount val="8"/>
                <c:pt idx="0">
                  <c:v>India</c:v>
                </c:pt>
                <c:pt idx="1">
                  <c:v>Argentina</c:v>
                </c:pt>
                <c:pt idx="2">
                  <c:v>Russian Federation</c:v>
                </c:pt>
                <c:pt idx="3">
                  <c:v>Brazil</c:v>
                </c:pt>
                <c:pt idx="4">
                  <c:v>Mexico</c:v>
                </c:pt>
                <c:pt idx="5">
                  <c:v>Malaysia</c:v>
                </c:pt>
                <c:pt idx="6">
                  <c:v>Philippines</c:v>
                </c:pt>
                <c:pt idx="7">
                  <c:v>Indonesia</c:v>
                </c:pt>
              </c:strCache>
            </c:strRef>
          </c:cat>
          <c:val>
            <c:numRef>
              <c:f>Sheet1!$B$3:$B$10</c:f>
              <c:numCache>
                <c:formatCode>0.0</c:formatCode>
                <c:ptCount val="8"/>
                <c:pt idx="0">
                  <c:v>1.1200000000000001</c:v>
                </c:pt>
                <c:pt idx="1">
                  <c:v>6.1366395999999996</c:v>
                </c:pt>
                <c:pt idx="2">
                  <c:v>5.26</c:v>
                </c:pt>
                <c:pt idx="3">
                  <c:v>4.5044789300000003</c:v>
                </c:pt>
                <c:pt idx="4">
                  <c:v>3.0451941499999999</c:v>
                </c:pt>
                <c:pt idx="5">
                  <c:v>2.4642808399999998</c:v>
                </c:pt>
                <c:pt idx="6">
                  <c:v>2.31</c:v>
                </c:pt>
                <c:pt idx="7">
                  <c:v>2.2020194499999999</c:v>
                </c:pt>
              </c:numCache>
            </c:numRef>
          </c:val>
          <c:extLst>
            <c:ext xmlns:c16="http://schemas.microsoft.com/office/drawing/2014/chart" uri="{C3380CC4-5D6E-409C-BE32-E72D297353CC}">
              <c16:uniqueId val="{00000000-D929-4D82-804D-F1899A7B85BC}"/>
            </c:ext>
          </c:extLst>
        </c:ser>
        <c:ser>
          <c:idx val="1"/>
          <c:order val="1"/>
          <c:tx>
            <c:strRef>
              <c:f>Sheet1!$C$2</c:f>
              <c:strCache>
                <c:ptCount val="1"/>
                <c:pt idx="0">
                  <c:v>Tax GDP Ratio</c:v>
                </c:pt>
              </c:strCache>
            </c:strRef>
          </c:tx>
          <c:spPr>
            <a:solidFill>
              <a:schemeClr val="tx2"/>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Sheet1!$A$3:$A$10</c:f>
              <c:strCache>
                <c:ptCount val="8"/>
                <c:pt idx="0">
                  <c:v>India</c:v>
                </c:pt>
                <c:pt idx="1">
                  <c:v>Argentina</c:v>
                </c:pt>
                <c:pt idx="2">
                  <c:v>Russian Federation</c:v>
                </c:pt>
                <c:pt idx="3">
                  <c:v>Brazil</c:v>
                </c:pt>
                <c:pt idx="4">
                  <c:v>Mexico</c:v>
                </c:pt>
                <c:pt idx="5">
                  <c:v>Malaysia</c:v>
                </c:pt>
                <c:pt idx="6">
                  <c:v>Philippines</c:v>
                </c:pt>
                <c:pt idx="7">
                  <c:v>Indonesia</c:v>
                </c:pt>
              </c:strCache>
            </c:strRef>
          </c:cat>
          <c:val>
            <c:numRef>
              <c:f>Sheet1!$C$3:$C$10</c:f>
              <c:numCache>
                <c:formatCode>0.0</c:formatCode>
                <c:ptCount val="8"/>
                <c:pt idx="0">
                  <c:v>11.5</c:v>
                </c:pt>
                <c:pt idx="1">
                  <c:v>11.468518282587274</c:v>
                </c:pt>
                <c:pt idx="2">
                  <c:v>11.606494475109015</c:v>
                </c:pt>
                <c:pt idx="3">
                  <c:v>14.136675131862214</c:v>
                </c:pt>
                <c:pt idx="4">
                  <c:v>13.447006933193126</c:v>
                </c:pt>
                <c:pt idx="5">
                  <c:v>11.214646571960582</c:v>
                </c:pt>
                <c:pt idx="6">
                  <c:v>14.130003931353851</c:v>
                </c:pt>
                <c:pt idx="7">
                  <c:v>9.0940099788335242</c:v>
                </c:pt>
              </c:numCache>
            </c:numRef>
          </c:val>
          <c:extLst>
            <c:ext xmlns:c16="http://schemas.microsoft.com/office/drawing/2014/chart" uri="{C3380CC4-5D6E-409C-BE32-E72D297353CC}">
              <c16:uniqueId val="{00000001-D929-4D82-804D-F1899A7B85BC}"/>
            </c:ext>
          </c:extLst>
        </c:ser>
        <c:dLbls>
          <c:showLegendKey val="0"/>
          <c:showVal val="0"/>
          <c:showCatName val="0"/>
          <c:showSerName val="0"/>
          <c:showPercent val="0"/>
          <c:showBubbleSize val="0"/>
        </c:dLbls>
        <c:gapWidth val="219"/>
        <c:overlap val="-27"/>
        <c:axId val="449105888"/>
        <c:axId val="449106368"/>
      </c:barChart>
      <c:catAx>
        <c:axId val="449105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crossAx val="449106368"/>
        <c:crosses val="autoZero"/>
        <c:auto val="1"/>
        <c:lblAlgn val="ctr"/>
        <c:lblOffset val="100"/>
        <c:noMultiLvlLbl val="0"/>
      </c:catAx>
      <c:valAx>
        <c:axId val="449106368"/>
        <c:scaling>
          <c:orientation val="minMax"/>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4491058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1"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08379621182264"/>
          <c:y val="5.421707709347378E-2"/>
          <c:w val="0.86259850966798479"/>
          <c:h val="0.8428459276296526"/>
        </c:manualLayout>
      </c:layout>
      <c:scatterChart>
        <c:scatterStyle val="lineMarker"/>
        <c:varyColors val="0"/>
        <c:ser>
          <c:idx val="0"/>
          <c:order val="0"/>
          <c:spPr>
            <a:ln w="25400" cap="rnd">
              <a:noFill/>
              <a:round/>
            </a:ln>
            <a:effectLst/>
          </c:spPr>
          <c:marker>
            <c:symbol val="circle"/>
            <c:size val="5"/>
            <c:spPr>
              <a:solidFill>
                <a:schemeClr val="accent1"/>
              </a:solidFill>
              <a:ln w="9525">
                <a:solidFill>
                  <a:schemeClr val="accent1"/>
                </a:solidFill>
              </a:ln>
              <a:effectLst/>
            </c:spPr>
          </c:marker>
          <c:dLbls>
            <c:dLbl>
              <c:idx val="0"/>
              <c:tx>
                <c:rich>
                  <a:bodyPr/>
                  <a:lstStyle/>
                  <a:p>
                    <a:fld id="{6425AB08-5AB7-4B13-9E83-BAB31BA0AFFB}" type="CELLRANGE">
                      <a:rPr lang="en-US"/>
                      <a:pPr/>
                      <a:t>[CELLRANGE]</a:t>
                    </a:fld>
                    <a:endParaRPr lang="en-IN"/>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3DA1-4152-8DBF-A54C1D2DFF09}"/>
                </c:ext>
              </c:extLst>
            </c:dLbl>
            <c:dLbl>
              <c:idx val="1"/>
              <c:tx>
                <c:rich>
                  <a:bodyPr/>
                  <a:lstStyle/>
                  <a:p>
                    <a:fld id="{D0106668-E4DE-43A3-9F4A-AF2356250A3B}" type="CELLRANGE">
                      <a:rPr lang="en-IN"/>
                      <a:pPr/>
                      <a:t>[CELLRANGE]</a:t>
                    </a:fld>
                    <a:endParaRPr lang="en-IN"/>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3DA1-4152-8DBF-A54C1D2DFF09}"/>
                </c:ext>
              </c:extLst>
            </c:dLbl>
            <c:dLbl>
              <c:idx val="2"/>
              <c:layout>
                <c:manualLayout>
                  <c:x val="-2.1960362985779351E-2"/>
                  <c:y val="5.3893714804645894E-2"/>
                </c:manualLayout>
              </c:layout>
              <c:tx>
                <c:rich>
                  <a:bodyPr/>
                  <a:lstStyle/>
                  <a:p>
                    <a:fld id="{DF511E9F-989B-4DD9-93FE-F627DE49A7F1}" type="CELLRANGE">
                      <a:rPr lang="en-US"/>
                      <a:pPr/>
                      <a:t>[CELLRANGE]</a:t>
                    </a:fld>
                    <a:endParaRPr lang="en-IN"/>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2-3DA1-4152-8DBF-A54C1D2DFF09}"/>
                </c:ext>
              </c:extLst>
            </c:dLbl>
            <c:dLbl>
              <c:idx val="3"/>
              <c:layout>
                <c:manualLayout>
                  <c:x val="-2.0130332736964428E-2"/>
                  <c:y val="2.5150400242167952E-2"/>
                </c:manualLayout>
              </c:layout>
              <c:tx>
                <c:rich>
                  <a:bodyPr/>
                  <a:lstStyle/>
                  <a:p>
                    <a:fld id="{85CE8B0B-E5C3-42E8-97F1-F9302AAEE972}" type="CELLRANGE">
                      <a:rPr lang="en-US"/>
                      <a:pPr/>
                      <a:t>[CELLRANGE]</a:t>
                    </a:fld>
                    <a:endParaRPr lang="en-IN"/>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3-3DA1-4152-8DBF-A54C1D2DFF09}"/>
                </c:ext>
              </c:extLst>
            </c:dLbl>
            <c:dLbl>
              <c:idx val="4"/>
              <c:tx>
                <c:rich>
                  <a:bodyPr/>
                  <a:lstStyle/>
                  <a:p>
                    <a:fld id="{D28640B6-C21D-471C-A34C-D4BB72EEFF3C}" type="CELLRANGE">
                      <a:rPr lang="en-IN"/>
                      <a:pPr/>
                      <a:t>[CELLRANGE]</a:t>
                    </a:fld>
                    <a:endParaRPr lang="en-IN"/>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3DA1-4152-8DBF-A54C1D2DFF09}"/>
                </c:ext>
              </c:extLst>
            </c:dLbl>
            <c:dLbl>
              <c:idx val="5"/>
              <c:layout>
                <c:manualLayout>
                  <c:x val="9.1501512440747366E-3"/>
                  <c:y val="-3.5929143203098581E-3"/>
                </c:manualLayout>
              </c:layout>
              <c:tx>
                <c:rich>
                  <a:bodyPr/>
                  <a:lstStyle/>
                  <a:p>
                    <a:fld id="{489195DB-1100-4BA1-8B5A-91822540E46B}" type="CELLRANGE">
                      <a:rPr lang="en-US"/>
                      <a:pPr/>
                      <a:t>[CELLRANGE]</a:t>
                    </a:fld>
                    <a:endParaRPr lang="en-IN"/>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5-3DA1-4152-8DBF-A54C1D2DFF09}"/>
                </c:ext>
              </c:extLst>
            </c:dLbl>
            <c:dLbl>
              <c:idx val="6"/>
              <c:layout>
                <c:manualLayout>
                  <c:x val="-5.4900907464448421E-3"/>
                  <c:y val="-2.874331456247781E-2"/>
                </c:manualLayout>
              </c:layout>
              <c:tx>
                <c:rich>
                  <a:bodyPr/>
                  <a:lstStyle/>
                  <a:p>
                    <a:fld id="{846F738F-6B4E-40BA-A167-31EE3D4E09A3}" type="CELLRANGE">
                      <a:rPr lang="en-US"/>
                      <a:pPr/>
                      <a:t>[CELLRANGE]</a:t>
                    </a:fld>
                    <a:endParaRPr lang="en-IN"/>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6-3DA1-4152-8DBF-A54C1D2DFF09}"/>
                </c:ext>
              </c:extLst>
            </c:dLbl>
            <c:dLbl>
              <c:idx val="7"/>
              <c:tx>
                <c:rich>
                  <a:bodyPr/>
                  <a:lstStyle/>
                  <a:p>
                    <a:fld id="{DFB2FD74-5A9F-4D66-B2A0-D80D50492363}" type="CELLRANGE">
                      <a:rPr lang="en-IN"/>
                      <a:pPr/>
                      <a:t>[CELLRANGE]</a:t>
                    </a:fld>
                    <a:endParaRPr lang="en-IN"/>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3DA1-4152-8DBF-A54C1D2DFF09}"/>
                </c:ext>
              </c:extLst>
            </c:dLbl>
            <c:dLbl>
              <c:idx val="8"/>
              <c:tx>
                <c:rich>
                  <a:bodyPr/>
                  <a:lstStyle/>
                  <a:p>
                    <a:fld id="{71401E9D-74B8-4AEF-AEAF-E6B6516DAF0B}" type="CELLRANGE">
                      <a:rPr lang="en-IN"/>
                      <a:pPr/>
                      <a:t>[CELLRANGE]</a:t>
                    </a:fld>
                    <a:endParaRPr lang="en-IN"/>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3DA1-4152-8DBF-A54C1D2DFF09}"/>
                </c:ext>
              </c:extLst>
            </c:dLbl>
            <c:dLbl>
              <c:idx val="9"/>
              <c:layout>
                <c:manualLayout>
                  <c:x val="-9.1501512440747366E-3"/>
                  <c:y val="-8.6229943687433433E-2"/>
                </c:manualLayout>
              </c:layout>
              <c:tx>
                <c:rich>
                  <a:bodyPr/>
                  <a:lstStyle/>
                  <a:p>
                    <a:fld id="{B38DC281-5EFE-46AF-9167-F1ACC14D6158}" type="CELLRANGE">
                      <a:rPr lang="en-US"/>
                      <a:pPr/>
                      <a:t>[CELLRANGE]</a:t>
                    </a:fld>
                    <a:endParaRPr lang="en-IN"/>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9-3DA1-4152-8DBF-A54C1D2DFF09}"/>
                </c:ext>
              </c:extLst>
            </c:dLbl>
            <c:dLbl>
              <c:idx val="10"/>
              <c:layout>
                <c:manualLayout>
                  <c:x val="-2.0130332736964456E-2"/>
                  <c:y val="-3.9522057523406921E-2"/>
                </c:manualLayout>
              </c:layout>
              <c:tx>
                <c:rich>
                  <a:bodyPr/>
                  <a:lstStyle/>
                  <a:p>
                    <a:fld id="{95A6F389-C131-4961-9AC6-DAA16290ADFB}" type="CELLRANGE">
                      <a:rPr lang="en-US"/>
                      <a:pPr/>
                      <a:t>[CELLRANGE]</a:t>
                    </a:fld>
                    <a:endParaRPr lang="en-IN"/>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A-3DA1-4152-8DBF-A54C1D2DFF09}"/>
                </c:ext>
              </c:extLst>
            </c:dLbl>
            <c:dLbl>
              <c:idx val="11"/>
              <c:layout>
                <c:manualLayout>
                  <c:x val="-4.0260665473928842E-2"/>
                  <c:y val="-2.874331456247781E-2"/>
                </c:manualLayout>
              </c:layout>
              <c:tx>
                <c:rich>
                  <a:bodyPr/>
                  <a:lstStyle/>
                  <a:p>
                    <a:fld id="{88013554-069F-4AE9-908C-79A03C7D50A1}" type="CELLRANGE">
                      <a:rPr lang="en-US"/>
                      <a:pPr/>
                      <a:t>[CELLRANGE]</a:t>
                    </a:fld>
                    <a:endParaRPr lang="en-IN"/>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B-3DA1-4152-8DBF-A54C1D2DFF09}"/>
                </c:ext>
              </c:extLst>
            </c:dLbl>
            <c:dLbl>
              <c:idx val="12"/>
              <c:layout>
                <c:manualLayout>
                  <c:x val="-3.4770574727484002E-2"/>
                  <c:y val="-8.9822858007743159E-2"/>
                </c:manualLayout>
              </c:layout>
              <c:tx>
                <c:rich>
                  <a:bodyPr/>
                  <a:lstStyle/>
                  <a:p>
                    <a:fld id="{FCEBF28D-3CBD-4612-A630-65C6D26B0A5D}" type="CELLRANGE">
                      <a:rPr lang="en-US"/>
                      <a:pPr/>
                      <a:t>[CELLRANGE]</a:t>
                    </a:fld>
                    <a:endParaRPr lang="en-IN"/>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C-3DA1-4152-8DBF-A54C1D2DFF09}"/>
                </c:ext>
              </c:extLst>
            </c:dLbl>
            <c:dLbl>
              <c:idx val="13"/>
              <c:tx>
                <c:rich>
                  <a:bodyPr/>
                  <a:lstStyle/>
                  <a:p>
                    <a:fld id="{522378CE-5EEF-490B-A4EC-D51979432827}" type="CELLRANGE">
                      <a:rPr lang="en-IN"/>
                      <a:pPr/>
                      <a:t>[CELLRANGE]</a:t>
                    </a:fld>
                    <a:endParaRPr lang="en-IN"/>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D-3DA1-4152-8DBF-A54C1D2DFF09}"/>
                </c:ext>
              </c:extLst>
            </c:dLbl>
            <c:dLbl>
              <c:idx val="14"/>
              <c:layout>
                <c:manualLayout>
                  <c:x val="-3.6600604976298949E-3"/>
                  <c:y val="5.748662912495562E-2"/>
                </c:manualLayout>
              </c:layout>
              <c:tx>
                <c:rich>
                  <a:bodyPr/>
                  <a:lstStyle/>
                  <a:p>
                    <a:fld id="{D7F5A3F4-6AE7-4F6C-BB6D-DDD59606EC2A}" type="CELLRANGE">
                      <a:rPr lang="en-US"/>
                      <a:pPr/>
                      <a:t>[CELLRANGE]</a:t>
                    </a:fld>
                    <a:endParaRPr lang="en-IN"/>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E-3DA1-4152-8DBF-A54C1D2DFF09}"/>
                </c:ext>
              </c:extLst>
            </c:dLbl>
            <c:dLbl>
              <c:idx val="15"/>
              <c:tx>
                <c:rich>
                  <a:bodyPr/>
                  <a:lstStyle/>
                  <a:p>
                    <a:fld id="{6BCAB4F9-B48B-4B57-BD33-2F4DB0829BE0}" type="CELLRANGE">
                      <a:rPr lang="en-IN"/>
                      <a:pPr/>
                      <a:t>[CELLRANGE]</a:t>
                    </a:fld>
                    <a:endParaRPr lang="en-IN"/>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F-3DA1-4152-8DBF-A54C1D2DFF09}"/>
                </c:ext>
              </c:extLst>
            </c:dLbl>
            <c:dLbl>
              <c:idx val="16"/>
              <c:layout>
                <c:manualLayout>
                  <c:x val="-1.8300302488150145E-3"/>
                  <c:y val="-1.7964571601548632E-2"/>
                </c:manualLayout>
              </c:layout>
              <c:tx>
                <c:rich>
                  <a:bodyPr/>
                  <a:lstStyle/>
                  <a:p>
                    <a:fld id="{8759DF99-9B96-4059-9E48-2562E03FC5B7}" type="CELLRANGE">
                      <a:rPr lang="en-US"/>
                      <a:pPr/>
                      <a:t>[CELLRANGE]</a:t>
                    </a:fld>
                    <a:endParaRPr lang="en-IN"/>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0-3DA1-4152-8DBF-A54C1D2DFF09}"/>
                </c:ext>
              </c:extLst>
            </c:dLbl>
            <c:dLbl>
              <c:idx val="17"/>
              <c:tx>
                <c:rich>
                  <a:bodyPr/>
                  <a:lstStyle/>
                  <a:p>
                    <a:fld id="{F66F0E2F-34F5-4005-9EF1-0A2832153687}" type="CELLRANGE">
                      <a:rPr lang="en-IN"/>
                      <a:pPr/>
                      <a:t>[CELLRANGE]</a:t>
                    </a:fld>
                    <a:endParaRPr lang="en-IN"/>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1-3DA1-4152-8DBF-A54C1D2DFF09}"/>
                </c:ext>
              </c:extLst>
            </c:dLbl>
            <c:dLbl>
              <c:idx val="18"/>
              <c:layout>
                <c:manualLayout>
                  <c:x val="-4.9439701227996222E-2"/>
                  <c:y val="2.5150400242168084E-2"/>
                </c:manualLayout>
              </c:layout>
              <c:tx>
                <c:rich>
                  <a:bodyPr/>
                  <a:lstStyle/>
                  <a:p>
                    <a:fld id="{959B0559-23A3-4DE9-8680-531A55CFE9BE}" type="CELLRANGE">
                      <a:rPr lang="en-US"/>
                      <a:pPr/>
                      <a:t>[CELLRANGE]</a:t>
                    </a:fld>
                    <a:endParaRPr lang="en-IN"/>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2-3DA1-4152-8DBF-A54C1D2DFF09}"/>
                </c:ext>
              </c:extLst>
            </c:dLbl>
            <c:dLbl>
              <c:idx val="19"/>
              <c:layout>
                <c:manualLayout>
                  <c:x val="-5.8560967962078332E-2"/>
                  <c:y val="-3.5929143203097265E-2"/>
                </c:manualLayout>
              </c:layout>
              <c:tx>
                <c:rich>
                  <a:bodyPr/>
                  <a:lstStyle/>
                  <a:p>
                    <a:fld id="{2A56F19B-22D0-4285-AF75-282550A94095}" type="CELLRANGE">
                      <a:rPr lang="en-US"/>
                      <a:pPr/>
                      <a:t>[CELLRANGE]</a:t>
                    </a:fld>
                    <a:endParaRPr lang="en-IN"/>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3-3DA1-4152-8DBF-A54C1D2DFF09}"/>
                </c:ext>
              </c:extLst>
            </c:dLbl>
            <c:dLbl>
              <c:idx val="20"/>
              <c:tx>
                <c:rich>
                  <a:bodyPr/>
                  <a:lstStyle/>
                  <a:p>
                    <a:fld id="{7DEF7DF9-EB00-4868-ADB1-EDC4BAD46344}" type="CELLRANGE">
                      <a:rPr lang="en-IN"/>
                      <a:pPr/>
                      <a:t>[CELLRANGE]</a:t>
                    </a:fld>
                    <a:endParaRPr lang="en-IN"/>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4-3DA1-4152-8DBF-A54C1D2DFF09}"/>
                </c:ext>
              </c:extLst>
            </c:dLbl>
            <c:dLbl>
              <c:idx val="21"/>
              <c:tx>
                <c:rich>
                  <a:bodyPr/>
                  <a:lstStyle/>
                  <a:p>
                    <a:fld id="{410B2DB6-E2A5-4268-9CD6-234BE991AC67}" type="CELLRANGE">
                      <a:rPr lang="en-IN"/>
                      <a:pPr/>
                      <a:t>[CELLRANGE]</a:t>
                    </a:fld>
                    <a:endParaRPr lang="en-IN"/>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5-3DA1-4152-8DBF-A54C1D2DFF09}"/>
                </c:ext>
              </c:extLst>
            </c:dLbl>
            <c:dLbl>
              <c:idx val="22"/>
              <c:layout>
                <c:manualLayout>
                  <c:x val="-2.9280483981039159E-2"/>
                  <c:y val="1.4371657281238905E-2"/>
                </c:manualLayout>
              </c:layout>
              <c:tx>
                <c:rich>
                  <a:bodyPr/>
                  <a:lstStyle/>
                  <a:p>
                    <a:fld id="{DEC4C3CE-A690-4F57-A1CB-1C98C86C2386}" type="CELLRANGE">
                      <a:rPr lang="en-US"/>
                      <a:pPr/>
                      <a:t>[CELLRANGE]</a:t>
                    </a:fld>
                    <a:endParaRPr lang="en-IN"/>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6-3DA1-4152-8DBF-A54C1D2DFF09}"/>
                </c:ext>
              </c:extLst>
            </c:dLbl>
            <c:dLbl>
              <c:idx val="23"/>
              <c:tx>
                <c:rich>
                  <a:bodyPr/>
                  <a:lstStyle/>
                  <a:p>
                    <a:fld id="{E745ED50-565E-4305-88E9-99DC3D33B732}" type="CELLRANGE">
                      <a:rPr lang="en-IN"/>
                      <a:pPr/>
                      <a:t>[CELLRANGE]</a:t>
                    </a:fld>
                    <a:endParaRPr lang="en-IN"/>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7-3DA1-4152-8DBF-A54C1D2DFF09}"/>
                </c:ext>
              </c:extLst>
            </c:dLbl>
            <c:dLbl>
              <c:idx val="24"/>
              <c:layout>
                <c:manualLayout>
                  <c:x val="-4.6378122016804975E-2"/>
                  <c:y val="-5.3336066948516975E-2"/>
                </c:manualLayout>
              </c:layout>
              <c:tx>
                <c:rich>
                  <a:bodyPr/>
                  <a:lstStyle/>
                  <a:p>
                    <a:fld id="{668B0F78-788A-499A-92E0-049859691822}" type="CELLRANGE">
                      <a:rPr lang="en-US"/>
                      <a:pPr/>
                      <a:t>[CELLRANGE]</a:t>
                    </a:fld>
                    <a:endParaRPr lang="en-IN"/>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8-3DA1-4152-8DBF-A54C1D2DFF09}"/>
                </c:ext>
              </c:extLst>
            </c:dLbl>
            <c:dLbl>
              <c:idx val="25"/>
              <c:layout>
                <c:manualLayout>
                  <c:x val="-2.9280483981039159E-2"/>
                  <c:y val="-3.5929143203097265E-2"/>
                </c:manualLayout>
              </c:layout>
              <c:tx>
                <c:rich>
                  <a:bodyPr/>
                  <a:lstStyle/>
                  <a:p>
                    <a:fld id="{78E60762-E914-4C3D-9ABF-619A651F87F4}" type="CELLRANGE">
                      <a:rPr lang="en-US"/>
                      <a:pPr/>
                      <a:t>[CELLRANGE]</a:t>
                    </a:fld>
                    <a:endParaRPr lang="en-IN"/>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9-3DA1-4152-8DBF-A54C1D2DFF09}"/>
                </c:ext>
              </c:extLst>
            </c:dLbl>
            <c:spPr>
              <a:noFill/>
              <a:ln>
                <a:noFill/>
              </a:ln>
              <a:effectLst/>
            </c:spPr>
            <c:txPr>
              <a:bodyPr rot="0" spcFirstLastPara="1" vertOverflow="ellipsis" vert="horz" wrap="square" anchor="ctr" anchorCtr="1"/>
              <a:lstStyle/>
              <a:p>
                <a:pPr>
                  <a:defRPr sz="800" b="1"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xVal>
            <c:numRef>
              <c:f>useful!$L$2:$L$27</c:f>
              <c:numCache>
                <c:formatCode>0</c:formatCode>
                <c:ptCount val="26"/>
                <c:pt idx="0">
                  <c:v>1230.3399999999999</c:v>
                </c:pt>
                <c:pt idx="1">
                  <c:v>5818.99</c:v>
                </c:pt>
                <c:pt idx="2">
                  <c:v>947.97199999999998</c:v>
                </c:pt>
                <c:pt idx="3">
                  <c:v>499.94400000000002</c:v>
                </c:pt>
                <c:pt idx="4">
                  <c:v>6425.6</c:v>
                </c:pt>
                <c:pt idx="5">
                  <c:v>1344.84</c:v>
                </c:pt>
                <c:pt idx="6">
                  <c:v>1383.85</c:v>
                </c:pt>
                <c:pt idx="7">
                  <c:v>2419.44</c:v>
                </c:pt>
                <c:pt idx="8">
                  <c:v>2145.9</c:v>
                </c:pt>
                <c:pt idx="9">
                  <c:v>1159.29</c:v>
                </c:pt>
                <c:pt idx="10">
                  <c:v>1716.88</c:v>
                </c:pt>
                <c:pt idx="11">
                  <c:v>714.79399999999998</c:v>
                </c:pt>
                <c:pt idx="12">
                  <c:v>889.452</c:v>
                </c:pt>
                <c:pt idx="13">
                  <c:v>1149.56</c:v>
                </c:pt>
                <c:pt idx="14">
                  <c:v>2069.5500000000002</c:v>
                </c:pt>
                <c:pt idx="15">
                  <c:v>3709.17</c:v>
                </c:pt>
                <c:pt idx="16">
                  <c:v>2283.63</c:v>
                </c:pt>
                <c:pt idx="17">
                  <c:v>2762.7</c:v>
                </c:pt>
                <c:pt idx="18">
                  <c:v>890.13900000000001</c:v>
                </c:pt>
                <c:pt idx="19">
                  <c:v>733.096</c:v>
                </c:pt>
                <c:pt idx="20">
                  <c:v>1185.03</c:v>
                </c:pt>
                <c:pt idx="21">
                  <c:v>5740.8</c:v>
                </c:pt>
                <c:pt idx="22">
                  <c:v>1301.0899999999999</c:v>
                </c:pt>
                <c:pt idx="23">
                  <c:v>1488.29</c:v>
                </c:pt>
                <c:pt idx="24">
                  <c:v>554.66899999999998</c:v>
                </c:pt>
                <c:pt idx="25">
                  <c:v>776.16899999999998</c:v>
                </c:pt>
              </c:numCache>
            </c:numRef>
          </c:xVal>
          <c:yVal>
            <c:numRef>
              <c:f>useful!$M$2:$M$27</c:f>
              <c:numCache>
                <c:formatCode>0</c:formatCode>
                <c:ptCount val="26"/>
                <c:pt idx="0">
                  <c:v>1693.2</c:v>
                </c:pt>
                <c:pt idx="1">
                  <c:v>1822.4</c:v>
                </c:pt>
                <c:pt idx="2">
                  <c:v>901.23</c:v>
                </c:pt>
                <c:pt idx="3">
                  <c:v>442.3</c:v>
                </c:pt>
                <c:pt idx="4">
                  <c:v>4359.49</c:v>
                </c:pt>
                <c:pt idx="5">
                  <c:v>2124.2800000000002</c:v>
                </c:pt>
                <c:pt idx="6">
                  <c:v>2405.0700000000002</c:v>
                </c:pt>
                <c:pt idx="7">
                  <c:v>1857.28</c:v>
                </c:pt>
                <c:pt idx="8">
                  <c:v>1018.91</c:v>
                </c:pt>
                <c:pt idx="9">
                  <c:v>2220.02</c:v>
                </c:pt>
                <c:pt idx="10">
                  <c:v>2130.41</c:v>
                </c:pt>
                <c:pt idx="11">
                  <c:v>1031.03</c:v>
                </c:pt>
                <c:pt idx="12">
                  <c:v>1961</c:v>
                </c:pt>
                <c:pt idx="13">
                  <c:v>824.37</c:v>
                </c:pt>
                <c:pt idx="14">
                  <c:v>876.53</c:v>
                </c:pt>
                <c:pt idx="15">
                  <c:v>1539.02</c:v>
                </c:pt>
                <c:pt idx="16">
                  <c:v>1227.5899999999999</c:v>
                </c:pt>
                <c:pt idx="17">
                  <c:v>3561.51</c:v>
                </c:pt>
                <c:pt idx="18">
                  <c:v>1035.1199999999999</c:v>
                </c:pt>
                <c:pt idx="19">
                  <c:v>1543.85</c:v>
                </c:pt>
                <c:pt idx="20">
                  <c:v>1153.56</c:v>
                </c:pt>
                <c:pt idx="21">
                  <c:v>4126.2700000000004</c:v>
                </c:pt>
                <c:pt idx="22">
                  <c:v>2061.65</c:v>
                </c:pt>
                <c:pt idx="23">
                  <c:v>1214.56</c:v>
                </c:pt>
                <c:pt idx="24">
                  <c:v>656.66</c:v>
                </c:pt>
                <c:pt idx="25">
                  <c:v>1131.6300000000001</c:v>
                </c:pt>
              </c:numCache>
            </c:numRef>
          </c:yVal>
          <c:smooth val="0"/>
          <c:extLst>
            <c:ext xmlns:c15="http://schemas.microsoft.com/office/drawing/2012/chart" uri="{02D57815-91ED-43cb-92C2-25804820EDAC}">
              <c15:datalabelsRange>
                <c15:f>useful!$K$2:$K$27</c15:f>
                <c15:dlblRangeCache>
                  <c:ptCount val="26"/>
                  <c:pt idx="0">
                    <c:v>AP</c:v>
                  </c:pt>
                  <c:pt idx="1">
                    <c:v>ArP</c:v>
                  </c:pt>
                  <c:pt idx="2">
                    <c:v>As</c:v>
                  </c:pt>
                  <c:pt idx="3">
                    <c:v>Bih</c:v>
                  </c:pt>
                  <c:pt idx="4">
                    <c:v>Goa</c:v>
                  </c:pt>
                  <c:pt idx="5">
                    <c:v>Guj</c:v>
                  </c:pt>
                  <c:pt idx="6">
                    <c:v>Har</c:v>
                  </c:pt>
                  <c:pt idx="7">
                    <c:v>HP</c:v>
                  </c:pt>
                  <c:pt idx="8">
                    <c:v>JK</c:v>
                  </c:pt>
                  <c:pt idx="9">
                    <c:v>Kar</c:v>
                  </c:pt>
                  <c:pt idx="10">
                    <c:v>ker</c:v>
                  </c:pt>
                  <c:pt idx="11">
                    <c:v>MP</c:v>
                  </c:pt>
                  <c:pt idx="12">
                    <c:v>Mah</c:v>
                  </c:pt>
                  <c:pt idx="13">
                    <c:v>Man</c:v>
                  </c:pt>
                  <c:pt idx="14">
                    <c:v>Meg</c:v>
                  </c:pt>
                  <c:pt idx="15">
                    <c:v>Miz</c:v>
                  </c:pt>
                  <c:pt idx="16">
                    <c:v>Nag</c:v>
                  </c:pt>
                  <c:pt idx="17">
                    <c:v>ND</c:v>
                  </c:pt>
                  <c:pt idx="18">
                    <c:v>Ori</c:v>
                  </c:pt>
                  <c:pt idx="19">
                    <c:v>Pun</c:v>
                  </c:pt>
                  <c:pt idx="20">
                    <c:v>Raj</c:v>
                  </c:pt>
                  <c:pt idx="21">
                    <c:v>Sik</c:v>
                  </c:pt>
                  <c:pt idx="22">
                    <c:v>TN</c:v>
                  </c:pt>
                  <c:pt idx="23">
                    <c:v>Tri</c:v>
                  </c:pt>
                  <c:pt idx="24">
                    <c:v>UP</c:v>
                  </c:pt>
                  <c:pt idx="25">
                    <c:v>WB</c:v>
                  </c:pt>
                </c15:dlblRangeCache>
              </c15:datalabelsRange>
            </c:ext>
            <c:ext xmlns:c16="http://schemas.microsoft.com/office/drawing/2014/chart" uri="{C3380CC4-5D6E-409C-BE32-E72D297353CC}">
              <c16:uniqueId val="{0000001A-3DA1-4152-8DBF-A54C1D2DFF09}"/>
            </c:ext>
          </c:extLst>
        </c:ser>
        <c:dLbls>
          <c:showLegendKey val="0"/>
          <c:showVal val="1"/>
          <c:showCatName val="0"/>
          <c:showSerName val="0"/>
          <c:showPercent val="0"/>
          <c:showBubbleSize val="0"/>
        </c:dLbls>
        <c:axId val="1598242736"/>
        <c:axId val="1598253776"/>
      </c:scatterChart>
      <c:valAx>
        <c:axId val="1598242736"/>
        <c:scaling>
          <c:orientation val="minMax"/>
          <c:max val="6500"/>
          <c:min val="400"/>
        </c:scaling>
        <c:delete val="0"/>
        <c:axPos val="b"/>
        <c:majorGridlines>
          <c:spPr>
            <a:ln w="9525" cap="flat" cmpd="sng" algn="ctr">
              <a:noFill/>
              <a:round/>
            </a:ln>
            <a:effectLst/>
          </c:spPr>
        </c:majorGridlines>
        <c:title>
          <c:tx>
            <c:rich>
              <a:bodyPr rot="0" spcFirstLastPara="1" vertOverflow="ellipsis" vert="horz" wrap="square" anchor="ctr" anchorCtr="1"/>
              <a:lstStyle/>
              <a:p>
                <a:pPr>
                  <a:defRPr sz="800" b="1" i="0" u="none" strike="noStrike" kern="1200" baseline="0">
                    <a:solidFill>
                      <a:schemeClr val="tx1"/>
                    </a:solidFill>
                    <a:latin typeface="+mn-lt"/>
                    <a:ea typeface="+mn-ea"/>
                    <a:cs typeface="+mn-cs"/>
                  </a:defRPr>
                </a:pPr>
                <a:r>
                  <a:rPr lang="en-IN"/>
                  <a:t>Per capita State health expenditure (in Rs.)</a:t>
                </a:r>
              </a:p>
            </c:rich>
          </c:tx>
          <c:overlay val="0"/>
          <c:spPr>
            <a:noFill/>
            <a:ln>
              <a:noFill/>
            </a:ln>
            <a:effectLst/>
          </c:spPr>
          <c:txPr>
            <a:bodyPr rot="0" spcFirstLastPara="1" vertOverflow="ellipsis" vert="horz" wrap="square" anchor="ctr" anchorCtr="1"/>
            <a:lstStyle/>
            <a:p>
              <a:pPr>
                <a:defRPr sz="800" b="1" i="0" u="none" strike="noStrike" kern="1200" baseline="0">
                  <a:solidFill>
                    <a:schemeClr val="tx1"/>
                  </a:solidFill>
                  <a:latin typeface="+mn-lt"/>
                  <a:ea typeface="+mn-ea"/>
                  <a:cs typeface="+mn-cs"/>
                </a:defRPr>
              </a:pPr>
              <a:endParaRPr lang="en-US"/>
            </a:p>
          </c:txPr>
        </c:title>
        <c:numFmt formatCode="0" sourceLinked="1"/>
        <c:majorTickMark val="none"/>
        <c:minorTickMark val="none"/>
        <c:tickLblPos val="low"/>
        <c:spPr>
          <a:noFill/>
          <a:ln w="15875" cap="flat" cmpd="sng" algn="ctr">
            <a:solidFill>
              <a:srgbClr val="C00000"/>
            </a:solidFill>
            <a:round/>
          </a:ln>
          <a:effectLst/>
        </c:spPr>
        <c:txPr>
          <a:bodyPr rot="-60000000" spcFirstLastPara="1" vertOverflow="ellipsis" vert="horz" wrap="square" anchor="ctr" anchorCtr="1"/>
          <a:lstStyle/>
          <a:p>
            <a:pPr>
              <a:defRPr sz="800" b="1" i="0" u="none" strike="noStrike" kern="1200" baseline="0">
                <a:solidFill>
                  <a:schemeClr val="tx1"/>
                </a:solidFill>
                <a:latin typeface="+mn-lt"/>
                <a:ea typeface="+mn-ea"/>
                <a:cs typeface="+mn-cs"/>
              </a:defRPr>
            </a:pPr>
            <a:endParaRPr lang="en-US"/>
          </a:p>
        </c:txPr>
        <c:crossAx val="1598253776"/>
        <c:crossesAt val="1360"/>
        <c:crossBetween val="midCat"/>
      </c:valAx>
      <c:valAx>
        <c:axId val="1598253776"/>
        <c:scaling>
          <c:orientation val="minMax"/>
          <c:min val="100"/>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800" b="1" i="0" u="none" strike="noStrike" kern="1200" baseline="0">
                    <a:solidFill>
                      <a:schemeClr val="tx1"/>
                    </a:solidFill>
                    <a:latin typeface="+mn-lt"/>
                    <a:ea typeface="+mn-ea"/>
                    <a:cs typeface="+mn-cs"/>
                  </a:defRPr>
                </a:pPr>
                <a:r>
                  <a:rPr lang="en-IN"/>
                  <a:t>Per capita NSDP (in Rs. 00')</a:t>
                </a:r>
              </a:p>
            </c:rich>
          </c:tx>
          <c:layout>
            <c:manualLayout>
              <c:xMode val="edge"/>
              <c:yMode val="edge"/>
              <c:x val="1.8643914962176027E-2"/>
              <c:y val="0.31981647353801762"/>
            </c:manualLayout>
          </c:layout>
          <c:overlay val="0"/>
          <c:spPr>
            <a:noFill/>
            <a:ln>
              <a:noFill/>
            </a:ln>
            <a:effectLst/>
          </c:spPr>
          <c:txPr>
            <a:bodyPr rot="-5400000" spcFirstLastPara="1" vertOverflow="ellipsis" vert="horz" wrap="square" anchor="ctr" anchorCtr="1"/>
            <a:lstStyle/>
            <a:p>
              <a:pPr>
                <a:defRPr sz="800" b="1" i="0" u="none" strike="noStrike" kern="1200" baseline="0">
                  <a:solidFill>
                    <a:schemeClr val="tx1"/>
                  </a:solidFill>
                  <a:latin typeface="+mn-lt"/>
                  <a:ea typeface="+mn-ea"/>
                  <a:cs typeface="+mn-cs"/>
                </a:defRPr>
              </a:pPr>
              <a:endParaRPr lang="en-US"/>
            </a:p>
          </c:txPr>
        </c:title>
        <c:numFmt formatCode="0" sourceLinked="1"/>
        <c:majorTickMark val="none"/>
        <c:minorTickMark val="none"/>
        <c:tickLblPos val="low"/>
        <c:spPr>
          <a:noFill/>
          <a:ln w="15875" cap="flat" cmpd="sng" algn="ctr">
            <a:solidFill>
              <a:srgbClr val="00B050"/>
            </a:solidFill>
            <a:round/>
          </a:ln>
          <a:effectLst/>
        </c:spPr>
        <c:txPr>
          <a:bodyPr rot="-60000000" spcFirstLastPara="1" vertOverflow="ellipsis" vert="horz" wrap="square" anchor="ctr" anchorCtr="1"/>
          <a:lstStyle/>
          <a:p>
            <a:pPr>
              <a:defRPr sz="800" b="1" i="0" u="none" strike="noStrike" kern="1200" baseline="0">
                <a:solidFill>
                  <a:schemeClr val="tx1"/>
                </a:solidFill>
                <a:latin typeface="+mn-lt"/>
                <a:ea typeface="+mn-ea"/>
                <a:cs typeface="+mn-cs"/>
              </a:defRPr>
            </a:pPr>
            <a:endParaRPr lang="en-US"/>
          </a:p>
        </c:txPr>
        <c:crossAx val="1598242736"/>
        <c:crossesAt val="982"/>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800" b="1">
          <a:solidFill>
            <a:schemeClr val="tx1"/>
          </a:solidFill>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IN" sz="1400" b="0" i="0" u="none" strike="noStrike" baseline="0" dirty="0">
                <a:solidFill>
                  <a:schemeClr val="tx1"/>
                </a:solidFill>
                <a:effectLst/>
              </a:rPr>
              <a:t>Shortfall in Rural SCs and PHCs </a:t>
            </a:r>
            <a:endParaRPr lang="en-IN" b="0" dirty="0">
              <a:solidFill>
                <a:schemeClr val="tx1"/>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5.8136482939632549E-2"/>
          <c:y val="4.6296296296296294E-2"/>
          <c:w val="0.90297462817147855"/>
          <c:h val="0.84204505686789155"/>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Sheet7!$J$3:$J$5</c:f>
              <c:strCache>
                <c:ptCount val="3"/>
                <c:pt idx="0">
                  <c:v>Health Worker (F)/ANM</c:v>
                </c:pt>
                <c:pt idx="1">
                  <c:v>Health Worker (M)</c:v>
                </c:pt>
                <c:pt idx="2">
                  <c:v>Doctors at PHCs</c:v>
                </c:pt>
              </c:strCache>
            </c:strRef>
          </c:cat>
          <c:val>
            <c:numRef>
              <c:f>Sheet7!$K$3:$K$5</c:f>
              <c:numCache>
                <c:formatCode>General</c:formatCode>
                <c:ptCount val="3"/>
                <c:pt idx="0">
                  <c:v>5.2</c:v>
                </c:pt>
                <c:pt idx="1">
                  <c:v>66</c:v>
                </c:pt>
                <c:pt idx="2">
                  <c:v>12.4</c:v>
                </c:pt>
              </c:numCache>
            </c:numRef>
          </c:val>
          <c:extLst>
            <c:ext xmlns:c16="http://schemas.microsoft.com/office/drawing/2014/chart" uri="{C3380CC4-5D6E-409C-BE32-E72D297353CC}">
              <c16:uniqueId val="{00000000-6A96-4114-AD56-B95E985E6532}"/>
            </c:ext>
          </c:extLst>
        </c:ser>
        <c:dLbls>
          <c:showLegendKey val="0"/>
          <c:showVal val="0"/>
          <c:showCatName val="0"/>
          <c:showSerName val="0"/>
          <c:showPercent val="0"/>
          <c:showBubbleSize val="0"/>
        </c:dLbls>
        <c:gapWidth val="219"/>
        <c:overlap val="-27"/>
        <c:axId val="1143103536"/>
        <c:axId val="1143088656"/>
      </c:barChart>
      <c:catAx>
        <c:axId val="1143103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143088656"/>
        <c:crosses val="autoZero"/>
        <c:auto val="1"/>
        <c:lblAlgn val="ctr"/>
        <c:lblOffset val="100"/>
        <c:noMultiLvlLbl val="0"/>
      </c:catAx>
      <c:valAx>
        <c:axId val="114308865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43103536"/>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IN"/>
              <a:t>Shortfall of Specialists in Rural CHCs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Sheet6!$K$3:$K$7</c:f>
              <c:strCache>
                <c:ptCount val="5"/>
                <c:pt idx="0">
                  <c:v>Surgeons</c:v>
                </c:pt>
                <c:pt idx="1">
                  <c:v>O&amp;G</c:v>
                </c:pt>
                <c:pt idx="2">
                  <c:v>Physicians</c:v>
                </c:pt>
                <c:pt idx="3">
                  <c:v>Paediatricians</c:v>
                </c:pt>
                <c:pt idx="4">
                  <c:v>Total Specialists</c:v>
                </c:pt>
              </c:strCache>
            </c:strRef>
          </c:cat>
          <c:val>
            <c:numRef>
              <c:f>Sheet6!$L$3:$L$7</c:f>
              <c:numCache>
                <c:formatCode>General</c:formatCode>
                <c:ptCount val="5"/>
                <c:pt idx="0">
                  <c:v>86.5</c:v>
                </c:pt>
                <c:pt idx="1">
                  <c:v>74.099999999999994</c:v>
                </c:pt>
                <c:pt idx="2">
                  <c:v>84.6</c:v>
                </c:pt>
                <c:pt idx="3">
                  <c:v>81</c:v>
                </c:pt>
                <c:pt idx="4">
                  <c:v>81.599999999999994</c:v>
                </c:pt>
              </c:numCache>
            </c:numRef>
          </c:val>
          <c:extLst>
            <c:ext xmlns:c16="http://schemas.microsoft.com/office/drawing/2014/chart" uri="{C3380CC4-5D6E-409C-BE32-E72D297353CC}">
              <c16:uniqueId val="{00000000-E4E2-4323-BD19-A77E7BC0935F}"/>
            </c:ext>
          </c:extLst>
        </c:ser>
        <c:dLbls>
          <c:dLblPos val="outEnd"/>
          <c:showLegendKey val="0"/>
          <c:showVal val="1"/>
          <c:showCatName val="0"/>
          <c:showSerName val="0"/>
          <c:showPercent val="0"/>
          <c:showBubbleSize val="0"/>
        </c:dLbls>
        <c:gapWidth val="219"/>
        <c:overlap val="-27"/>
        <c:axId val="1143104016"/>
        <c:axId val="1143105456"/>
      </c:barChart>
      <c:catAx>
        <c:axId val="1143104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143105456"/>
        <c:crosses val="autoZero"/>
        <c:auto val="1"/>
        <c:lblAlgn val="ctr"/>
        <c:lblOffset val="100"/>
        <c:noMultiLvlLbl val="0"/>
      </c:catAx>
      <c:valAx>
        <c:axId val="1143105456"/>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IN"/>
                  <a:t>Percentage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143104016"/>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IN"/>
              <a:t>Shortfall of Human Resources - Urban PHCs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Sheet9!$J$2:$J$6</c:f>
              <c:strCache>
                <c:ptCount val="5"/>
                <c:pt idx="0">
                  <c:v>ANMs</c:v>
                </c:pt>
                <c:pt idx="1">
                  <c:v>Doctors</c:v>
                </c:pt>
                <c:pt idx="2">
                  <c:v>Pharmacists</c:v>
                </c:pt>
                <c:pt idx="3">
                  <c:v>Lab Technicians</c:v>
                </c:pt>
                <c:pt idx="4">
                  <c:v>Staff Nurses</c:v>
                </c:pt>
              </c:strCache>
            </c:strRef>
          </c:cat>
          <c:val>
            <c:numRef>
              <c:f>Sheet9!$K$2:$K$6</c:f>
              <c:numCache>
                <c:formatCode>General</c:formatCode>
                <c:ptCount val="5"/>
                <c:pt idx="0">
                  <c:v>35.5</c:v>
                </c:pt>
                <c:pt idx="1">
                  <c:v>5</c:v>
                </c:pt>
                <c:pt idx="2">
                  <c:v>24.5</c:v>
                </c:pt>
                <c:pt idx="3">
                  <c:v>29.1</c:v>
                </c:pt>
                <c:pt idx="4">
                  <c:v>1.2</c:v>
                </c:pt>
              </c:numCache>
            </c:numRef>
          </c:val>
          <c:extLst>
            <c:ext xmlns:c16="http://schemas.microsoft.com/office/drawing/2014/chart" uri="{C3380CC4-5D6E-409C-BE32-E72D297353CC}">
              <c16:uniqueId val="{00000000-EA21-4B56-A48D-A552EBA3B864}"/>
            </c:ext>
          </c:extLst>
        </c:ser>
        <c:dLbls>
          <c:showLegendKey val="0"/>
          <c:showVal val="0"/>
          <c:showCatName val="0"/>
          <c:showSerName val="0"/>
          <c:showPercent val="0"/>
          <c:showBubbleSize val="0"/>
        </c:dLbls>
        <c:gapWidth val="219"/>
        <c:overlap val="-27"/>
        <c:axId val="1144165504"/>
        <c:axId val="1144140064"/>
      </c:barChart>
      <c:catAx>
        <c:axId val="1144165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144140064"/>
        <c:crosses val="autoZero"/>
        <c:auto val="1"/>
        <c:lblAlgn val="ctr"/>
        <c:lblOffset val="100"/>
        <c:noMultiLvlLbl val="0"/>
      </c:catAx>
      <c:valAx>
        <c:axId val="1144140064"/>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IN"/>
                  <a:t>Percentage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144165504"/>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IN"/>
              <a:t>Shortfall of Specialists - Urban CHCs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9.7025371828521445E-2"/>
          <c:y val="5.0925925925925923E-2"/>
          <c:w val="0.90297462817147855"/>
          <c:h val="0.84204505686789155"/>
        </c:manualLayout>
      </c:layout>
      <c:barChart>
        <c:barDir val="col"/>
        <c:grouping val="clustered"/>
        <c:varyColors val="0"/>
        <c:ser>
          <c:idx val="0"/>
          <c:order val="0"/>
          <c:spPr>
            <a:solidFill>
              <a:schemeClr val="accent1"/>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Sheet8!$J$2:$J$6</c:f>
              <c:strCache>
                <c:ptCount val="5"/>
                <c:pt idx="0">
                  <c:v>GDMOs</c:v>
                </c:pt>
                <c:pt idx="1">
                  <c:v>Radiographers</c:v>
                </c:pt>
                <c:pt idx="2">
                  <c:v>Pharmacists</c:v>
                </c:pt>
                <c:pt idx="3">
                  <c:v>Lab Technicians</c:v>
                </c:pt>
                <c:pt idx="4">
                  <c:v>Staff Nurses</c:v>
                </c:pt>
              </c:strCache>
            </c:strRef>
          </c:cat>
          <c:val>
            <c:numRef>
              <c:f>Sheet8!$K$2:$K$6</c:f>
              <c:numCache>
                <c:formatCode>General</c:formatCode>
                <c:ptCount val="5"/>
                <c:pt idx="0">
                  <c:v>14.7</c:v>
                </c:pt>
                <c:pt idx="1">
                  <c:v>49.3</c:v>
                </c:pt>
                <c:pt idx="2">
                  <c:v>3.9</c:v>
                </c:pt>
                <c:pt idx="3">
                  <c:v>7.2</c:v>
                </c:pt>
                <c:pt idx="4">
                  <c:v>5.3</c:v>
                </c:pt>
              </c:numCache>
            </c:numRef>
          </c:val>
          <c:extLst>
            <c:ext xmlns:c16="http://schemas.microsoft.com/office/drawing/2014/chart" uri="{C3380CC4-5D6E-409C-BE32-E72D297353CC}">
              <c16:uniqueId val="{00000000-CC3D-4856-8142-C155189A58E7}"/>
            </c:ext>
          </c:extLst>
        </c:ser>
        <c:dLbls>
          <c:showLegendKey val="0"/>
          <c:showVal val="0"/>
          <c:showCatName val="0"/>
          <c:showSerName val="0"/>
          <c:showPercent val="0"/>
          <c:showBubbleSize val="0"/>
        </c:dLbls>
        <c:gapWidth val="219"/>
        <c:overlap val="-27"/>
        <c:axId val="1143109776"/>
        <c:axId val="1143087216"/>
      </c:barChart>
      <c:catAx>
        <c:axId val="1143109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143087216"/>
        <c:crosses val="autoZero"/>
        <c:auto val="1"/>
        <c:lblAlgn val="ctr"/>
        <c:lblOffset val="100"/>
        <c:noMultiLvlLbl val="0"/>
      </c:catAx>
      <c:valAx>
        <c:axId val="1143087216"/>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IN"/>
                  <a:t>Percentage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143109776"/>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r>
              <a:rPr lang="en-IN"/>
              <a:t>UHC Index</a:t>
            </a:r>
          </a:p>
        </c:rich>
      </c:tx>
      <c:overlay val="0"/>
      <c:spPr>
        <a:noFill/>
        <a:ln>
          <a:noFill/>
        </a:ln>
        <a:effectLst/>
      </c:spPr>
      <c:txPr>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UHC!$B$1</c:f>
              <c:strCache>
                <c:ptCount val="1"/>
                <c:pt idx="0">
                  <c:v>2000</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UHC!$A$2:$A$7</c:f>
              <c:strCache>
                <c:ptCount val="6"/>
                <c:pt idx="0">
                  <c:v>Brazil</c:v>
                </c:pt>
                <c:pt idx="1">
                  <c:v>China</c:v>
                </c:pt>
                <c:pt idx="2">
                  <c:v>India</c:v>
                </c:pt>
                <c:pt idx="3">
                  <c:v>Indonesia</c:v>
                </c:pt>
                <c:pt idx="4">
                  <c:v>Malaysia</c:v>
                </c:pt>
                <c:pt idx="5">
                  <c:v>Mexico</c:v>
                </c:pt>
              </c:strCache>
            </c:strRef>
          </c:cat>
          <c:val>
            <c:numRef>
              <c:f>UHC!$B$2:$B$7</c:f>
              <c:numCache>
                <c:formatCode>General</c:formatCode>
                <c:ptCount val="6"/>
                <c:pt idx="0">
                  <c:v>68.046930000000003</c:v>
                </c:pt>
                <c:pt idx="1">
                  <c:v>46.703679999999999</c:v>
                </c:pt>
                <c:pt idx="2">
                  <c:v>29.664459999999998</c:v>
                </c:pt>
                <c:pt idx="3">
                  <c:v>29.036999999999999</c:v>
                </c:pt>
                <c:pt idx="4">
                  <c:v>51.962800000000001</c:v>
                </c:pt>
                <c:pt idx="5">
                  <c:v>56.006630000000001</c:v>
                </c:pt>
              </c:numCache>
            </c:numRef>
          </c:val>
          <c:extLst>
            <c:ext xmlns:c16="http://schemas.microsoft.com/office/drawing/2014/chart" uri="{C3380CC4-5D6E-409C-BE32-E72D297353CC}">
              <c16:uniqueId val="{00000000-8894-414D-A370-607E8BC35772}"/>
            </c:ext>
          </c:extLst>
        </c:ser>
        <c:ser>
          <c:idx val="1"/>
          <c:order val="1"/>
          <c:tx>
            <c:strRef>
              <c:f>UHC!$D$1</c:f>
              <c:strCache>
                <c:ptCount val="1"/>
                <c:pt idx="0">
                  <c:v>2010</c:v>
                </c:pt>
              </c:strCache>
            </c:strRef>
          </c:tx>
          <c:spPr>
            <a:solidFill>
              <a:srgbClr val="002060"/>
            </a:solidFill>
            <a:ln>
              <a:solidFill>
                <a:srgbClr val="002060"/>
              </a:solid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UHC!$A$2:$A$7</c:f>
              <c:strCache>
                <c:ptCount val="6"/>
                <c:pt idx="0">
                  <c:v>Brazil</c:v>
                </c:pt>
                <c:pt idx="1">
                  <c:v>China</c:v>
                </c:pt>
                <c:pt idx="2">
                  <c:v>India</c:v>
                </c:pt>
                <c:pt idx="3">
                  <c:v>Indonesia</c:v>
                </c:pt>
                <c:pt idx="4">
                  <c:v>Malaysia</c:v>
                </c:pt>
                <c:pt idx="5">
                  <c:v>Mexico</c:v>
                </c:pt>
              </c:strCache>
            </c:strRef>
          </c:cat>
          <c:val>
            <c:numRef>
              <c:f>UHC!$D$2:$D$7</c:f>
              <c:numCache>
                <c:formatCode>General</c:formatCode>
                <c:ptCount val="6"/>
                <c:pt idx="0">
                  <c:v>76.015140000000002</c:v>
                </c:pt>
                <c:pt idx="1">
                  <c:v>66.188519999999997</c:v>
                </c:pt>
                <c:pt idx="2">
                  <c:v>48.564419999999998</c:v>
                </c:pt>
                <c:pt idx="3">
                  <c:v>41.67841</c:v>
                </c:pt>
                <c:pt idx="4">
                  <c:v>68.774000000000001</c:v>
                </c:pt>
                <c:pt idx="5">
                  <c:v>65.828959999999995</c:v>
                </c:pt>
              </c:numCache>
            </c:numRef>
          </c:val>
          <c:extLst>
            <c:ext xmlns:c16="http://schemas.microsoft.com/office/drawing/2014/chart" uri="{C3380CC4-5D6E-409C-BE32-E72D297353CC}">
              <c16:uniqueId val="{00000001-8894-414D-A370-607E8BC35772}"/>
            </c:ext>
          </c:extLst>
        </c:ser>
        <c:ser>
          <c:idx val="2"/>
          <c:order val="2"/>
          <c:tx>
            <c:strRef>
              <c:f>UHC!$H$1</c:f>
              <c:strCache>
                <c:ptCount val="1"/>
                <c:pt idx="0">
                  <c:v>2021</c:v>
                </c:pt>
              </c:strCache>
            </c:strRef>
          </c:tx>
          <c:spPr>
            <a:solidFill>
              <a:schemeClr val="accent5"/>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UHC!$A$2:$A$7</c:f>
              <c:strCache>
                <c:ptCount val="6"/>
                <c:pt idx="0">
                  <c:v>Brazil</c:v>
                </c:pt>
                <c:pt idx="1">
                  <c:v>China</c:v>
                </c:pt>
                <c:pt idx="2">
                  <c:v>India</c:v>
                </c:pt>
                <c:pt idx="3">
                  <c:v>Indonesia</c:v>
                </c:pt>
                <c:pt idx="4">
                  <c:v>Malaysia</c:v>
                </c:pt>
                <c:pt idx="5">
                  <c:v>Mexico</c:v>
                </c:pt>
              </c:strCache>
            </c:strRef>
          </c:cat>
          <c:val>
            <c:numRef>
              <c:f>UHC!$H$2:$H$7</c:f>
              <c:numCache>
                <c:formatCode>0.0</c:formatCode>
                <c:ptCount val="6"/>
                <c:pt idx="0">
                  <c:v>80.416880000000006</c:v>
                </c:pt>
                <c:pt idx="1">
                  <c:v>81.035510000000002</c:v>
                </c:pt>
                <c:pt idx="2">
                  <c:v>63.334269999999997</c:v>
                </c:pt>
                <c:pt idx="3">
                  <c:v>54.776629999999997</c:v>
                </c:pt>
                <c:pt idx="4">
                  <c:v>75.992739999999998</c:v>
                </c:pt>
                <c:pt idx="5">
                  <c:v>74.547830000000005</c:v>
                </c:pt>
              </c:numCache>
            </c:numRef>
          </c:val>
          <c:extLst>
            <c:ext xmlns:c16="http://schemas.microsoft.com/office/drawing/2014/chart" uri="{C3380CC4-5D6E-409C-BE32-E72D297353CC}">
              <c16:uniqueId val="{00000002-8894-414D-A370-607E8BC35772}"/>
            </c:ext>
          </c:extLst>
        </c:ser>
        <c:dLbls>
          <c:showLegendKey val="0"/>
          <c:showVal val="0"/>
          <c:showCatName val="0"/>
          <c:showSerName val="0"/>
          <c:showPercent val="0"/>
          <c:showBubbleSize val="0"/>
        </c:dLbls>
        <c:gapWidth val="219"/>
        <c:overlap val="-27"/>
        <c:axId val="1283678607"/>
        <c:axId val="1283700687"/>
      </c:barChart>
      <c:catAx>
        <c:axId val="12836786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crossAx val="1283700687"/>
        <c:crosses val="autoZero"/>
        <c:auto val="1"/>
        <c:lblAlgn val="ctr"/>
        <c:lblOffset val="100"/>
        <c:noMultiLvlLbl val="0"/>
      </c:catAx>
      <c:valAx>
        <c:axId val="1283700687"/>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crossAx val="128367860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000" b="1">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0.51769</cdr:x>
      <cdr:y>0.16309</cdr:y>
    </cdr:from>
    <cdr:to>
      <cdr:x>0.51769</cdr:x>
      <cdr:y>0.73913</cdr:y>
    </cdr:to>
    <cdr:cxnSp macro="">
      <cdr:nvCxnSpPr>
        <cdr:cNvPr id="3" name="Straight Connector 2">
          <a:extLst xmlns:a="http://schemas.openxmlformats.org/drawingml/2006/main">
            <a:ext uri="{FF2B5EF4-FFF2-40B4-BE49-F238E27FC236}">
              <a16:creationId xmlns:a16="http://schemas.microsoft.com/office/drawing/2014/main" id="{043BAC82-2908-498A-9A30-5C81846B7B8D}"/>
            </a:ext>
          </a:extLst>
        </cdr:cNvPr>
        <cdr:cNvCxnSpPr/>
      </cdr:nvCxnSpPr>
      <cdr:spPr>
        <a:xfrm xmlns:a="http://schemas.openxmlformats.org/drawingml/2006/main" flipV="1">
          <a:off x="2894468" y="547844"/>
          <a:ext cx="0" cy="1935006"/>
        </a:xfrm>
        <a:prstGeom xmlns:a="http://schemas.openxmlformats.org/drawingml/2006/main" prst="line">
          <a:avLst/>
        </a:prstGeom>
        <a:ln xmlns:a="http://schemas.openxmlformats.org/drawingml/2006/main" w="28575">
          <a:solidFill>
            <a:schemeClr val="tx1">
              <a:lumMod val="85000"/>
              <a:lumOff val="15000"/>
            </a:schemeClr>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0.82319</cdr:x>
      <cdr:y>0.16902</cdr:y>
    </cdr:from>
    <cdr:to>
      <cdr:x>0.82319</cdr:x>
      <cdr:y>0.74291</cdr:y>
    </cdr:to>
    <cdr:cxnSp macro="">
      <cdr:nvCxnSpPr>
        <cdr:cNvPr id="6" name="Straight Connector 5">
          <a:extLst xmlns:a="http://schemas.openxmlformats.org/drawingml/2006/main">
            <a:ext uri="{FF2B5EF4-FFF2-40B4-BE49-F238E27FC236}">
              <a16:creationId xmlns:a16="http://schemas.microsoft.com/office/drawing/2014/main" id="{4F8CA65E-1561-4CB4-8472-46F2E97DEDDC}"/>
            </a:ext>
          </a:extLst>
        </cdr:cNvPr>
        <cdr:cNvCxnSpPr/>
      </cdr:nvCxnSpPr>
      <cdr:spPr>
        <a:xfrm xmlns:a="http://schemas.openxmlformats.org/drawingml/2006/main" flipV="1">
          <a:off x="4602615" y="567753"/>
          <a:ext cx="0" cy="1927797"/>
        </a:xfrm>
        <a:prstGeom xmlns:a="http://schemas.openxmlformats.org/drawingml/2006/main" prst="line">
          <a:avLst/>
        </a:prstGeom>
        <a:ln xmlns:a="http://schemas.openxmlformats.org/drawingml/2006/main" w="28575">
          <a:solidFill>
            <a:schemeClr val="tx1">
              <a:lumMod val="85000"/>
              <a:lumOff val="15000"/>
            </a:schemeClr>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0.4729</cdr:x>
      <cdr:y>0.11149</cdr:y>
    </cdr:from>
    <cdr:to>
      <cdr:x>0.6311</cdr:x>
      <cdr:y>0.19732</cdr:y>
    </cdr:to>
    <cdr:sp macro="" textlink="">
      <cdr:nvSpPr>
        <cdr:cNvPr id="8" name="TextBox 7">
          <a:extLst xmlns:a="http://schemas.openxmlformats.org/drawingml/2006/main">
            <a:ext uri="{FF2B5EF4-FFF2-40B4-BE49-F238E27FC236}">
              <a16:creationId xmlns:a16="http://schemas.microsoft.com/office/drawing/2014/main" id="{1C0CAFC1-3E8B-41A0-A7BB-151490D5CFAB}"/>
            </a:ext>
          </a:extLst>
        </cdr:cNvPr>
        <cdr:cNvSpPr txBox="1"/>
      </cdr:nvSpPr>
      <cdr:spPr>
        <a:xfrm xmlns:a="http://schemas.openxmlformats.org/drawingml/2006/main">
          <a:off x="2644078" y="374500"/>
          <a:ext cx="884521" cy="28833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IN" sz="1100"/>
            <a:t>NRHM</a:t>
          </a:r>
        </a:p>
      </cdr:txBody>
    </cdr:sp>
  </cdr:relSizeAnchor>
  <cdr:relSizeAnchor xmlns:cdr="http://schemas.openxmlformats.org/drawingml/2006/chartDrawing">
    <cdr:from>
      <cdr:x>0.76997</cdr:x>
      <cdr:y>0.11123</cdr:y>
    </cdr:from>
    <cdr:to>
      <cdr:x>0.92817</cdr:x>
      <cdr:y>0.19707</cdr:y>
    </cdr:to>
    <cdr:sp macro="" textlink="">
      <cdr:nvSpPr>
        <cdr:cNvPr id="9" name="TextBox 1">
          <a:extLst xmlns:a="http://schemas.openxmlformats.org/drawingml/2006/main">
            <a:ext uri="{FF2B5EF4-FFF2-40B4-BE49-F238E27FC236}">
              <a16:creationId xmlns:a16="http://schemas.microsoft.com/office/drawing/2014/main" id="{EF41E68A-F4C8-459A-A109-6AC92CF3AED5}"/>
            </a:ext>
          </a:extLst>
        </cdr:cNvPr>
        <cdr:cNvSpPr txBox="1"/>
      </cdr:nvSpPr>
      <cdr:spPr>
        <a:xfrm xmlns:a="http://schemas.openxmlformats.org/drawingml/2006/main">
          <a:off x="4305019" y="373642"/>
          <a:ext cx="884520" cy="288339"/>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IN" sz="1100"/>
            <a:t>14th FC</a:t>
          </a:r>
        </a:p>
      </cdr:txBody>
    </cdr:sp>
  </cdr:relSizeAnchor>
</c:userShapes>
</file>

<file path=ppt/drawings/drawing2.xml><?xml version="1.0" encoding="utf-8"?>
<c:userShapes xmlns:c="http://schemas.openxmlformats.org/drawingml/2006/chart">
  <cdr:relSizeAnchor xmlns:cdr="http://schemas.openxmlformats.org/drawingml/2006/chartDrawing">
    <cdr:from>
      <cdr:x>0.60016</cdr:x>
      <cdr:y>0.31302</cdr:y>
    </cdr:from>
    <cdr:to>
      <cdr:x>0.71186</cdr:x>
      <cdr:y>0.36434</cdr:y>
    </cdr:to>
    <cdr:sp macro="" textlink="">
      <cdr:nvSpPr>
        <cdr:cNvPr id="2" name="TextBox 1">
          <a:extLst xmlns:a="http://schemas.openxmlformats.org/drawingml/2006/main">
            <a:ext uri="{FF2B5EF4-FFF2-40B4-BE49-F238E27FC236}">
              <a16:creationId xmlns:a16="http://schemas.microsoft.com/office/drawing/2014/main" id="{E471346A-18AF-EB3C-7326-177D73A34F87}"/>
            </a:ext>
          </a:extLst>
        </cdr:cNvPr>
        <cdr:cNvSpPr txBox="1"/>
      </cdr:nvSpPr>
      <cdr:spPr>
        <a:xfrm xmlns:a="http://schemas.openxmlformats.org/drawingml/2006/main">
          <a:off x="4164987" y="1106431"/>
          <a:ext cx="775195" cy="18142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IN" sz="1100"/>
        </a:p>
      </cdr:txBody>
    </cdr:sp>
  </cdr:relSizeAnchor>
  <cdr:relSizeAnchor xmlns:cdr="http://schemas.openxmlformats.org/drawingml/2006/chartDrawing">
    <cdr:from>
      <cdr:x>0.10677</cdr:x>
      <cdr:y>0.05937</cdr:y>
    </cdr:from>
    <cdr:to>
      <cdr:x>0.20881</cdr:x>
      <cdr:y>0.27488</cdr:y>
    </cdr:to>
    <cdr:sp macro="" textlink="">
      <cdr:nvSpPr>
        <cdr:cNvPr id="3" name="TextBox 2">
          <a:extLst xmlns:a="http://schemas.openxmlformats.org/drawingml/2006/main">
            <a:ext uri="{FF2B5EF4-FFF2-40B4-BE49-F238E27FC236}">
              <a16:creationId xmlns:a16="http://schemas.microsoft.com/office/drawing/2014/main" id="{D33FD253-DF7E-9237-289F-38A63714C153}"/>
            </a:ext>
          </a:extLst>
        </cdr:cNvPr>
        <cdr:cNvSpPr txBox="1"/>
      </cdr:nvSpPr>
      <cdr:spPr>
        <a:xfrm xmlns:a="http://schemas.openxmlformats.org/drawingml/2006/main">
          <a:off x="981561" y="327436"/>
          <a:ext cx="938136" cy="118851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IN" sz="900" b="1" dirty="0">
              <a:solidFill>
                <a:srgbClr val="002060"/>
              </a:solidFill>
            </a:rPr>
            <a:t>(A)High-Income Low- Health Spending states</a:t>
          </a:r>
        </a:p>
      </cdr:txBody>
    </cdr:sp>
  </cdr:relSizeAnchor>
  <cdr:relSizeAnchor xmlns:cdr="http://schemas.openxmlformats.org/drawingml/2006/chartDrawing">
    <cdr:from>
      <cdr:x>0.74189</cdr:x>
      <cdr:y>0.04824</cdr:y>
    </cdr:from>
    <cdr:to>
      <cdr:x>0.87122</cdr:x>
      <cdr:y>0.26375</cdr:y>
    </cdr:to>
    <cdr:sp macro="" textlink="">
      <cdr:nvSpPr>
        <cdr:cNvPr id="4" name="TextBox 1">
          <a:extLst xmlns:a="http://schemas.openxmlformats.org/drawingml/2006/main">
            <a:ext uri="{FF2B5EF4-FFF2-40B4-BE49-F238E27FC236}">
              <a16:creationId xmlns:a16="http://schemas.microsoft.com/office/drawing/2014/main" id="{AB975709-39D5-6242-0E60-2588D617E5F7}"/>
            </a:ext>
          </a:extLst>
        </cdr:cNvPr>
        <cdr:cNvSpPr txBox="1"/>
      </cdr:nvSpPr>
      <cdr:spPr>
        <a:xfrm xmlns:a="http://schemas.openxmlformats.org/drawingml/2006/main">
          <a:off x="6820546" y="266055"/>
          <a:ext cx="1189066" cy="11885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IN" sz="1000" b="1" dirty="0">
              <a:solidFill>
                <a:srgbClr val="002060"/>
              </a:solidFill>
            </a:rPr>
            <a:t>(B)High-Income High- Health Spending states</a:t>
          </a:r>
        </a:p>
      </cdr:txBody>
    </cdr:sp>
  </cdr:relSizeAnchor>
  <cdr:relSizeAnchor xmlns:cdr="http://schemas.openxmlformats.org/drawingml/2006/chartDrawing">
    <cdr:from>
      <cdr:x>0.75008</cdr:x>
      <cdr:y>0.68834</cdr:y>
    </cdr:from>
    <cdr:to>
      <cdr:x>0.90076</cdr:x>
      <cdr:y>0.86676</cdr:y>
    </cdr:to>
    <cdr:sp macro="" textlink="">
      <cdr:nvSpPr>
        <cdr:cNvPr id="6" name="TextBox 1">
          <a:extLst xmlns:a="http://schemas.openxmlformats.org/drawingml/2006/main">
            <a:ext uri="{FF2B5EF4-FFF2-40B4-BE49-F238E27FC236}">
              <a16:creationId xmlns:a16="http://schemas.microsoft.com/office/drawing/2014/main" id="{761FE113-13C1-7FFA-DB38-63B5AF952E9B}"/>
            </a:ext>
          </a:extLst>
        </cdr:cNvPr>
        <cdr:cNvSpPr txBox="1"/>
      </cdr:nvSpPr>
      <cdr:spPr>
        <a:xfrm xmlns:a="http://schemas.openxmlformats.org/drawingml/2006/main">
          <a:off x="6480690" y="2354123"/>
          <a:ext cx="1301887" cy="61019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IN" sz="900" b="1" dirty="0">
              <a:solidFill>
                <a:srgbClr val="002060"/>
              </a:solidFill>
            </a:rPr>
            <a:t>(D)Low-Income</a:t>
          </a:r>
        </a:p>
        <a:p xmlns:a="http://schemas.openxmlformats.org/drawingml/2006/main">
          <a:r>
            <a:rPr lang="en-IN" sz="900" b="1" dirty="0">
              <a:solidFill>
                <a:srgbClr val="002060"/>
              </a:solidFill>
            </a:rPr>
            <a:t>High- Health Spending states</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69A51D53-8A6A-408E-B935-91B5D45E1870}" type="datetimeFigureOut">
              <a:rPr lang="en-GB" smtClean="0"/>
              <a:t>14/08/2024</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A8B65283-6EEB-4953-BBF9-1700A9041467}" type="slidenum">
              <a:rPr lang="en-GB" smtClean="0"/>
              <a:t>‹#›</a:t>
            </a:fld>
            <a:endParaRPr lang="en-GB"/>
          </a:p>
        </p:txBody>
      </p:sp>
    </p:spTree>
    <p:extLst>
      <p:ext uri="{BB962C8B-B14F-4D97-AF65-F5344CB8AC3E}">
        <p14:creationId xmlns:p14="http://schemas.microsoft.com/office/powerpoint/2010/main" val="173955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8B65283-6EEB-4953-BBF9-1700A9041467}" type="slidenum">
              <a:rPr lang="en-GB" smtClean="0"/>
              <a:t>1</a:t>
            </a:fld>
            <a:endParaRPr lang="en-GB"/>
          </a:p>
        </p:txBody>
      </p:sp>
    </p:spTree>
    <p:extLst>
      <p:ext uri="{BB962C8B-B14F-4D97-AF65-F5344CB8AC3E}">
        <p14:creationId xmlns:p14="http://schemas.microsoft.com/office/powerpoint/2010/main" val="1989120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A8B65283-6EEB-4953-BBF9-1700A9041467}" type="slidenum">
              <a:rPr lang="en-GB" smtClean="0"/>
              <a:t>3</a:t>
            </a:fld>
            <a:endParaRPr lang="en-GB"/>
          </a:p>
        </p:txBody>
      </p:sp>
    </p:spTree>
    <p:extLst>
      <p:ext uri="{BB962C8B-B14F-4D97-AF65-F5344CB8AC3E}">
        <p14:creationId xmlns:p14="http://schemas.microsoft.com/office/powerpoint/2010/main" val="3299004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A8B65283-6EEB-4953-BBF9-1700A9041467}" type="slidenum">
              <a:rPr lang="en-GB" smtClean="0"/>
              <a:t>5</a:t>
            </a:fld>
            <a:endParaRPr lang="en-GB"/>
          </a:p>
        </p:txBody>
      </p:sp>
    </p:spTree>
    <p:extLst>
      <p:ext uri="{BB962C8B-B14F-4D97-AF65-F5344CB8AC3E}">
        <p14:creationId xmlns:p14="http://schemas.microsoft.com/office/powerpoint/2010/main" val="34472814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A8B65283-6EEB-4953-BBF9-1700A9041467}" type="slidenum">
              <a:rPr lang="en-GB" smtClean="0"/>
              <a:t>6</a:t>
            </a:fld>
            <a:endParaRPr lang="en-GB"/>
          </a:p>
        </p:txBody>
      </p:sp>
    </p:spTree>
    <p:extLst>
      <p:ext uri="{BB962C8B-B14F-4D97-AF65-F5344CB8AC3E}">
        <p14:creationId xmlns:p14="http://schemas.microsoft.com/office/powerpoint/2010/main" val="18764899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A8B65283-6EEB-4953-BBF9-1700A9041467}" type="slidenum">
              <a:rPr lang="en-GB" smtClean="0"/>
              <a:t>7</a:t>
            </a:fld>
            <a:endParaRPr lang="en-GB"/>
          </a:p>
        </p:txBody>
      </p:sp>
    </p:spTree>
    <p:extLst>
      <p:ext uri="{BB962C8B-B14F-4D97-AF65-F5344CB8AC3E}">
        <p14:creationId xmlns:p14="http://schemas.microsoft.com/office/powerpoint/2010/main" val="42292540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Indonesia – point it out</a:t>
            </a:r>
          </a:p>
        </p:txBody>
      </p:sp>
      <p:sp>
        <p:nvSpPr>
          <p:cNvPr id="4" name="Slide Number Placeholder 3"/>
          <p:cNvSpPr>
            <a:spLocks noGrp="1"/>
          </p:cNvSpPr>
          <p:nvPr>
            <p:ph type="sldNum" sz="quarter" idx="5"/>
          </p:nvPr>
        </p:nvSpPr>
        <p:spPr/>
        <p:txBody>
          <a:bodyPr/>
          <a:lstStyle/>
          <a:p>
            <a:fld id="{A8B65283-6EEB-4953-BBF9-1700A9041467}" type="slidenum">
              <a:rPr lang="en-GB" smtClean="0"/>
              <a:t>10</a:t>
            </a:fld>
            <a:endParaRPr lang="en-GB"/>
          </a:p>
        </p:txBody>
      </p:sp>
    </p:spTree>
    <p:extLst>
      <p:ext uri="{BB962C8B-B14F-4D97-AF65-F5344CB8AC3E}">
        <p14:creationId xmlns:p14="http://schemas.microsoft.com/office/powerpoint/2010/main" val="12795369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p>
        </p:txBody>
      </p:sp>
      <p:sp>
        <p:nvSpPr>
          <p:cNvPr id="4" name="Slide Number Placeholder 3"/>
          <p:cNvSpPr>
            <a:spLocks noGrp="1"/>
          </p:cNvSpPr>
          <p:nvPr>
            <p:ph type="sldNum" sz="quarter" idx="5"/>
          </p:nvPr>
        </p:nvSpPr>
        <p:spPr/>
        <p:txBody>
          <a:bodyPr/>
          <a:lstStyle/>
          <a:p>
            <a:fld id="{A8B65283-6EEB-4953-BBF9-1700A9041467}" type="slidenum">
              <a:rPr lang="en-GB" smtClean="0"/>
              <a:t>16</a:t>
            </a:fld>
            <a:endParaRPr lang="en-GB"/>
          </a:p>
        </p:txBody>
      </p:sp>
    </p:spTree>
    <p:extLst>
      <p:ext uri="{BB962C8B-B14F-4D97-AF65-F5344CB8AC3E}">
        <p14:creationId xmlns:p14="http://schemas.microsoft.com/office/powerpoint/2010/main" val="6447021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1946948"/>
            <a:ext cx="9144000" cy="663053"/>
          </a:xfrm>
        </p:spPr>
        <p:txBody>
          <a:bodyPr wrap="square" anchor="b">
            <a:spAutoFit/>
          </a:bodyPr>
          <a:lstStyle>
            <a:lvl1pPr algn="ctr">
              <a:tabLst/>
              <a:defRPr sz="4000"/>
            </a:lvl1pPr>
          </a:lstStyle>
          <a:p>
            <a:r>
              <a:rPr lang="en-US"/>
              <a:t>Click to edit Master title style</a:t>
            </a:r>
            <a:endParaRPr lang="en-US" dirty="0"/>
          </a:p>
        </p:txBody>
      </p:sp>
      <p:sp>
        <p:nvSpPr>
          <p:cNvPr id="3" name="Subtitle 2"/>
          <p:cNvSpPr>
            <a:spLocks noGrp="1"/>
          </p:cNvSpPr>
          <p:nvPr>
            <p:ph type="subTitle" idx="1"/>
          </p:nvPr>
        </p:nvSpPr>
        <p:spPr>
          <a:xfrm>
            <a:off x="0" y="2701528"/>
            <a:ext cx="9144000" cy="416831"/>
          </a:xfrm>
        </p:spPr>
        <p:txBody>
          <a:bodyPr wrap="square">
            <a:spAutoFit/>
          </a:bodyPr>
          <a:lstStyle>
            <a:lvl1pPr marL="0" indent="0" algn="ctr">
              <a:buNone/>
              <a:defRPr sz="20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noFill/>
              </a:defRPr>
            </a:lvl1pPr>
          </a:lstStyle>
          <a:p>
            <a:fld id="{C275CB38-F9AA-4B6F-B580-D2968ABF0CAF}" type="slidenum">
              <a:rPr lang="en-GB" smtClean="0"/>
              <a:pPr/>
              <a:t>‹#›</a:t>
            </a:fld>
            <a:endParaRPr lang="en-GB"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7416050" y="4595143"/>
            <a:ext cx="1620000" cy="462857"/>
          </a:xfrm>
          <a:prstGeom prst="rect">
            <a:avLst/>
          </a:prstGeom>
        </p:spPr>
      </p:pic>
      <p:pic>
        <p:nvPicPr>
          <p:cNvPr id="4" name="Graphic 3">
            <a:extLst>
              <a:ext uri="{FF2B5EF4-FFF2-40B4-BE49-F238E27FC236}">
                <a16:creationId xmlns:a16="http://schemas.microsoft.com/office/drawing/2014/main" id="{D8D320B1-1222-0753-0DD4-684767D366E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132956" y="88222"/>
            <a:ext cx="906358" cy="906358"/>
          </a:xfrm>
          <a:prstGeom prst="rect">
            <a:avLst/>
          </a:prstGeom>
        </p:spPr>
      </p:pic>
    </p:spTree>
    <p:extLst>
      <p:ext uri="{BB962C8B-B14F-4D97-AF65-F5344CB8AC3E}">
        <p14:creationId xmlns:p14="http://schemas.microsoft.com/office/powerpoint/2010/main" val="793770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Heading, content with 2 image">
    <p:spTree>
      <p:nvGrpSpPr>
        <p:cNvPr id="1" name=""/>
        <p:cNvGrpSpPr/>
        <p:nvPr/>
      </p:nvGrpSpPr>
      <p:grpSpPr>
        <a:xfrm>
          <a:off x="0" y="0"/>
          <a:ext cx="0" cy="0"/>
          <a:chOff x="0" y="0"/>
          <a:chExt cx="0" cy="0"/>
        </a:xfrm>
      </p:grpSpPr>
      <p:sp>
        <p:nvSpPr>
          <p:cNvPr id="2" name="Title 1"/>
          <p:cNvSpPr>
            <a:spLocks noGrp="1"/>
          </p:cNvSpPr>
          <p:nvPr>
            <p:ph type="title"/>
          </p:nvPr>
        </p:nvSpPr>
        <p:spPr>
          <a:xfrm>
            <a:off x="399600" y="90000"/>
            <a:ext cx="8640000" cy="900000"/>
          </a:xfrm>
        </p:spPr>
        <p:txBody>
          <a:bodyPr anchor="ctr" anchorCtr="0">
            <a:noAutofit/>
          </a:bodyPr>
          <a:lstStyle>
            <a:lvl1pPr>
              <a:defRPr sz="3000"/>
            </a:lvl1pPr>
          </a:lstStyle>
          <a:p>
            <a:r>
              <a:rPr lang="en-US"/>
              <a:t>Click to edit Master title style</a:t>
            </a:r>
            <a:endParaRPr lang="en-US" dirty="0"/>
          </a:p>
        </p:txBody>
      </p:sp>
      <p:sp>
        <p:nvSpPr>
          <p:cNvPr id="3" name="Picture Placeholder 2"/>
          <p:cNvSpPr>
            <a:spLocks noGrp="1"/>
          </p:cNvSpPr>
          <p:nvPr>
            <p:ph type="pic" idx="1"/>
          </p:nvPr>
        </p:nvSpPr>
        <p:spPr>
          <a:xfrm>
            <a:off x="399600" y="1134000"/>
            <a:ext cx="3420000" cy="1638000"/>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3970800" y="1134000"/>
            <a:ext cx="5076000" cy="3420000"/>
          </a:xfrm>
        </p:spPr>
        <p:txBody>
          <a:bodyPr>
            <a:noAutofit/>
          </a:bodyPr>
          <a:lstStyle>
            <a:lvl1pPr marL="0" indent="0">
              <a:buNone/>
              <a:defRPr sz="2500" b="1"/>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275CB38-F9AA-4B6F-B580-D2968ABF0CAF}" type="slidenum">
              <a:rPr lang="en-GB" smtClean="0"/>
              <a:t>‹#›</a:t>
            </a:fld>
            <a:endParaRPr lang="en-GB"/>
          </a:p>
        </p:txBody>
      </p:sp>
      <p:sp>
        <p:nvSpPr>
          <p:cNvPr id="8" name="Picture Placeholder 2"/>
          <p:cNvSpPr>
            <a:spLocks noGrp="1"/>
          </p:cNvSpPr>
          <p:nvPr>
            <p:ph type="pic" idx="13"/>
          </p:nvPr>
        </p:nvSpPr>
        <p:spPr>
          <a:xfrm>
            <a:off x="399600" y="2921121"/>
            <a:ext cx="3420000" cy="1638000"/>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Tree>
    <p:extLst>
      <p:ext uri="{BB962C8B-B14F-4D97-AF65-F5344CB8AC3E}">
        <p14:creationId xmlns:p14="http://schemas.microsoft.com/office/powerpoint/2010/main" val="32726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ding, content and 3 images">
    <p:spTree>
      <p:nvGrpSpPr>
        <p:cNvPr id="1" name=""/>
        <p:cNvGrpSpPr/>
        <p:nvPr/>
      </p:nvGrpSpPr>
      <p:grpSpPr>
        <a:xfrm>
          <a:off x="0" y="0"/>
          <a:ext cx="0" cy="0"/>
          <a:chOff x="0" y="0"/>
          <a:chExt cx="0" cy="0"/>
        </a:xfrm>
      </p:grpSpPr>
      <p:sp>
        <p:nvSpPr>
          <p:cNvPr id="2" name="Title 1"/>
          <p:cNvSpPr>
            <a:spLocks noGrp="1"/>
          </p:cNvSpPr>
          <p:nvPr>
            <p:ph type="title"/>
          </p:nvPr>
        </p:nvSpPr>
        <p:spPr>
          <a:xfrm>
            <a:off x="399600" y="90000"/>
            <a:ext cx="8640000" cy="900000"/>
          </a:xfrm>
        </p:spPr>
        <p:txBody>
          <a:bodyPr anchor="ctr" anchorCtr="0">
            <a:noAutofit/>
          </a:bodyPr>
          <a:lstStyle>
            <a:lvl1pPr>
              <a:defRPr sz="3000"/>
            </a:lvl1pPr>
          </a:lstStyle>
          <a:p>
            <a:r>
              <a:rPr lang="en-US"/>
              <a:t>Click to edit Master title style</a:t>
            </a:r>
            <a:endParaRPr lang="en-US" dirty="0"/>
          </a:p>
        </p:txBody>
      </p:sp>
      <p:sp>
        <p:nvSpPr>
          <p:cNvPr id="3" name="Picture Placeholder 2"/>
          <p:cNvSpPr>
            <a:spLocks noGrp="1"/>
          </p:cNvSpPr>
          <p:nvPr>
            <p:ph type="pic" idx="1"/>
          </p:nvPr>
        </p:nvSpPr>
        <p:spPr>
          <a:xfrm>
            <a:off x="399600" y="1134000"/>
            <a:ext cx="2772000" cy="1638000"/>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399600" y="2919600"/>
            <a:ext cx="8640000" cy="1632879"/>
          </a:xfrm>
        </p:spPr>
        <p:txBody>
          <a:bodyPr>
            <a:noAutofit/>
          </a:bodyPr>
          <a:lstStyle>
            <a:lvl1pPr marL="0" indent="0">
              <a:buNone/>
              <a:defRPr sz="2200" b="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275CB38-F9AA-4B6F-B580-D2968ABF0CAF}" type="slidenum">
              <a:rPr lang="en-GB" smtClean="0"/>
              <a:t>‹#›</a:t>
            </a:fld>
            <a:endParaRPr lang="en-GB"/>
          </a:p>
        </p:txBody>
      </p:sp>
      <p:sp>
        <p:nvSpPr>
          <p:cNvPr id="8" name="Picture Placeholder 2"/>
          <p:cNvSpPr>
            <a:spLocks noGrp="1"/>
          </p:cNvSpPr>
          <p:nvPr>
            <p:ph type="pic" idx="13"/>
          </p:nvPr>
        </p:nvSpPr>
        <p:spPr>
          <a:xfrm>
            <a:off x="3343084" y="1134000"/>
            <a:ext cx="2772000" cy="1638000"/>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0" name="Picture Placeholder 2"/>
          <p:cNvSpPr>
            <a:spLocks noGrp="1"/>
          </p:cNvSpPr>
          <p:nvPr>
            <p:ph type="pic" idx="14"/>
          </p:nvPr>
        </p:nvSpPr>
        <p:spPr>
          <a:xfrm>
            <a:off x="6274546" y="1134000"/>
            <a:ext cx="2772000" cy="1638000"/>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Tree>
    <p:extLst>
      <p:ext uri="{BB962C8B-B14F-4D97-AF65-F5344CB8AC3E}">
        <p14:creationId xmlns:p14="http://schemas.microsoft.com/office/powerpoint/2010/main" val="5254881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ading and 3 images">
    <p:spTree>
      <p:nvGrpSpPr>
        <p:cNvPr id="1" name=""/>
        <p:cNvGrpSpPr/>
        <p:nvPr/>
      </p:nvGrpSpPr>
      <p:grpSpPr>
        <a:xfrm>
          <a:off x="0" y="0"/>
          <a:ext cx="0" cy="0"/>
          <a:chOff x="0" y="0"/>
          <a:chExt cx="0" cy="0"/>
        </a:xfrm>
      </p:grpSpPr>
      <p:sp>
        <p:nvSpPr>
          <p:cNvPr id="2" name="Title 1"/>
          <p:cNvSpPr>
            <a:spLocks noGrp="1"/>
          </p:cNvSpPr>
          <p:nvPr>
            <p:ph type="title"/>
          </p:nvPr>
        </p:nvSpPr>
        <p:spPr>
          <a:xfrm>
            <a:off x="399600" y="90000"/>
            <a:ext cx="8640000" cy="900000"/>
          </a:xfrm>
        </p:spPr>
        <p:txBody>
          <a:bodyPr anchor="ctr" anchorCtr="0">
            <a:noAutofit/>
          </a:bodyPr>
          <a:lstStyle>
            <a:lvl1pPr>
              <a:defRPr sz="3000"/>
            </a:lvl1pPr>
          </a:lstStyle>
          <a:p>
            <a:r>
              <a:rPr lang="en-US"/>
              <a:t>Click to edit Master title style</a:t>
            </a:r>
            <a:endParaRPr lang="en-US" dirty="0"/>
          </a:p>
        </p:txBody>
      </p:sp>
      <p:sp>
        <p:nvSpPr>
          <p:cNvPr id="3" name="Picture Placeholder 2"/>
          <p:cNvSpPr>
            <a:spLocks noGrp="1"/>
          </p:cNvSpPr>
          <p:nvPr>
            <p:ph type="pic" idx="1"/>
          </p:nvPr>
        </p:nvSpPr>
        <p:spPr>
          <a:xfrm>
            <a:off x="399600" y="1134000"/>
            <a:ext cx="3420000" cy="1638000"/>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275CB38-F9AA-4B6F-B580-D2968ABF0CAF}" type="slidenum">
              <a:rPr lang="en-GB" smtClean="0"/>
              <a:t>‹#›</a:t>
            </a:fld>
            <a:endParaRPr lang="en-GB"/>
          </a:p>
        </p:txBody>
      </p:sp>
      <p:sp>
        <p:nvSpPr>
          <p:cNvPr id="8" name="Picture Placeholder 2"/>
          <p:cNvSpPr>
            <a:spLocks noGrp="1"/>
          </p:cNvSpPr>
          <p:nvPr>
            <p:ph type="pic" idx="13"/>
          </p:nvPr>
        </p:nvSpPr>
        <p:spPr>
          <a:xfrm>
            <a:off x="399600" y="2921121"/>
            <a:ext cx="3420000" cy="1638000"/>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9" name="Picture Placeholder 2"/>
          <p:cNvSpPr>
            <a:spLocks noGrp="1"/>
          </p:cNvSpPr>
          <p:nvPr>
            <p:ph type="pic" idx="14"/>
          </p:nvPr>
        </p:nvSpPr>
        <p:spPr>
          <a:xfrm>
            <a:off x="3970800" y="1134000"/>
            <a:ext cx="5076000" cy="3420000"/>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Tree>
    <p:extLst>
      <p:ext uri="{BB962C8B-B14F-4D97-AF65-F5344CB8AC3E}">
        <p14:creationId xmlns:p14="http://schemas.microsoft.com/office/powerpoint/2010/main" val="29071329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9" name="Rectangle 8"/>
          <p:cNvSpPr/>
          <p:nvPr userDrawn="1"/>
        </p:nvSpPr>
        <p:spPr>
          <a:xfrm>
            <a:off x="0" y="0"/>
            <a:ext cx="9144000" cy="4479723"/>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75CB38-F9AA-4B6F-B580-D2968ABF0CAF}" type="slidenum">
              <a:rPr lang="en-GB" smtClean="0"/>
              <a:t>‹#›</a:t>
            </a:fld>
            <a:endParaRPr lang="en-GB"/>
          </a:p>
        </p:txBody>
      </p:sp>
      <p:sp>
        <p:nvSpPr>
          <p:cNvPr id="2" name="Title 1"/>
          <p:cNvSpPr>
            <a:spLocks noGrp="1"/>
          </p:cNvSpPr>
          <p:nvPr>
            <p:ph type="title"/>
          </p:nvPr>
        </p:nvSpPr>
        <p:spPr>
          <a:xfrm>
            <a:off x="399600" y="89999"/>
            <a:ext cx="3420000" cy="4374000"/>
          </a:xfrm>
        </p:spPr>
        <p:txBody>
          <a:bodyPr anchor="t" anchorCtr="0">
            <a:noAutofit/>
          </a:bodyPr>
          <a:lstStyle>
            <a:lvl1pPr>
              <a:defRPr sz="3000">
                <a:solidFill>
                  <a:schemeClr val="bg1"/>
                </a:solidFill>
              </a:defRPr>
            </a:lvl1pPr>
          </a:lstStyle>
          <a:p>
            <a:r>
              <a:rPr lang="en-US"/>
              <a:t>Click to edit Master title style</a:t>
            </a:r>
            <a:endParaRPr lang="en-US" dirty="0"/>
          </a:p>
        </p:txBody>
      </p:sp>
      <p:sp>
        <p:nvSpPr>
          <p:cNvPr id="8" name="Content Placeholder 2"/>
          <p:cNvSpPr>
            <a:spLocks noGrp="1"/>
          </p:cNvSpPr>
          <p:nvPr>
            <p:ph sz="half" idx="1"/>
          </p:nvPr>
        </p:nvSpPr>
        <p:spPr>
          <a:xfrm>
            <a:off x="3960000" y="90000"/>
            <a:ext cx="5079314" cy="4374000"/>
          </a:xfrm>
        </p:spPr>
        <p:txBody>
          <a:bodyPr/>
          <a:lstStyle>
            <a:lvl1pPr>
              <a:buSzPct val="125000"/>
              <a:defRPr>
                <a:solidFill>
                  <a:schemeClr val="bg1"/>
                </a:solidFill>
              </a:defRPr>
            </a:lvl1pPr>
            <a:lvl2pPr marL="514350" indent="-171450">
              <a:buSzPct val="105000"/>
              <a:buFont typeface="Wingdings" panose="05000000000000000000" pitchFamily="2" charset="2"/>
              <a:buChar char="§"/>
              <a:defRPr/>
            </a:lvl2pPr>
            <a:lvl3pPr marL="857250" indent="-171450">
              <a:buSzPct val="75000"/>
              <a:buFontTx/>
              <a:buBlip>
                <a:blip r:embed="rId2"/>
              </a:buBlip>
              <a:defRPr/>
            </a:lvl3pPr>
            <a:lvl4pPr marL="1200150" indent="-171450">
              <a:buSzPct val="75000"/>
              <a:buFontTx/>
              <a:buBlip>
                <a:blip r:embed="rId3"/>
              </a:buBlip>
              <a:defRPr/>
            </a:lvl4pPr>
          </a:lstStyle>
          <a:p>
            <a:pPr lvl="0"/>
            <a:r>
              <a:rPr lang="en-US"/>
              <a:t>Click to edit Master text styles</a:t>
            </a:r>
          </a:p>
        </p:txBody>
      </p:sp>
      <p:pic>
        <p:nvPicPr>
          <p:cNvPr id="3" name="Graphic 2">
            <a:extLst>
              <a:ext uri="{FF2B5EF4-FFF2-40B4-BE49-F238E27FC236}">
                <a16:creationId xmlns:a16="http://schemas.microsoft.com/office/drawing/2014/main" id="{BE49A381-FF4F-3B98-9A39-BADFF38A975D}"/>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132956" y="88222"/>
            <a:ext cx="906358" cy="906358"/>
          </a:xfrm>
          <a:prstGeom prst="rect">
            <a:avLst/>
          </a:prstGeom>
        </p:spPr>
      </p:pic>
    </p:spTree>
    <p:extLst>
      <p:ext uri="{BB962C8B-B14F-4D97-AF65-F5344CB8AC3E}">
        <p14:creationId xmlns:p14="http://schemas.microsoft.com/office/powerpoint/2010/main" val="19113204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9" name="Rectangle 8"/>
          <p:cNvSpPr/>
          <p:nvPr userDrawn="1"/>
        </p:nvSpPr>
        <p:spPr>
          <a:xfrm>
            <a:off x="0" y="0"/>
            <a:ext cx="9144000" cy="446399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75CB38-F9AA-4B6F-B580-D2968ABF0CAF}" type="slidenum">
              <a:rPr lang="en-GB" smtClean="0"/>
              <a:t>‹#›</a:t>
            </a:fld>
            <a:endParaRPr lang="en-GB"/>
          </a:p>
        </p:txBody>
      </p:sp>
      <p:sp>
        <p:nvSpPr>
          <p:cNvPr id="2" name="Title 1"/>
          <p:cNvSpPr>
            <a:spLocks noGrp="1"/>
          </p:cNvSpPr>
          <p:nvPr>
            <p:ph type="title"/>
          </p:nvPr>
        </p:nvSpPr>
        <p:spPr>
          <a:xfrm>
            <a:off x="399600" y="89999"/>
            <a:ext cx="3420000" cy="4374000"/>
          </a:xfrm>
        </p:spPr>
        <p:txBody>
          <a:bodyPr anchor="t" anchorCtr="0">
            <a:noAutofit/>
          </a:bodyPr>
          <a:lstStyle>
            <a:lvl1pPr>
              <a:defRPr sz="3000">
                <a:solidFill>
                  <a:schemeClr val="tx1"/>
                </a:solidFill>
              </a:defRPr>
            </a:lvl1pPr>
          </a:lstStyle>
          <a:p>
            <a:r>
              <a:rPr lang="en-US"/>
              <a:t>Click to edit Master title style</a:t>
            </a:r>
            <a:endParaRPr lang="en-US" dirty="0"/>
          </a:p>
        </p:txBody>
      </p:sp>
      <p:sp>
        <p:nvSpPr>
          <p:cNvPr id="8" name="Content Placeholder 2"/>
          <p:cNvSpPr>
            <a:spLocks noGrp="1"/>
          </p:cNvSpPr>
          <p:nvPr>
            <p:ph sz="half" idx="1"/>
          </p:nvPr>
        </p:nvSpPr>
        <p:spPr>
          <a:xfrm>
            <a:off x="3960000" y="90000"/>
            <a:ext cx="5079314" cy="4374000"/>
          </a:xfrm>
        </p:spPr>
        <p:txBody>
          <a:bodyPr/>
          <a:lstStyle>
            <a:lvl1pPr>
              <a:buSzPct val="125000"/>
              <a:defRPr>
                <a:solidFill>
                  <a:schemeClr val="tx1"/>
                </a:solidFill>
              </a:defRPr>
            </a:lvl1pPr>
            <a:lvl2pPr marL="514350" indent="-171450">
              <a:buSzPct val="105000"/>
              <a:buFont typeface="Wingdings" panose="05000000000000000000" pitchFamily="2" charset="2"/>
              <a:buChar char="§"/>
              <a:defRPr/>
            </a:lvl2pPr>
            <a:lvl3pPr marL="857250" indent="-171450">
              <a:buSzPct val="75000"/>
              <a:buFontTx/>
              <a:buBlip>
                <a:blip r:embed="rId2"/>
              </a:buBlip>
              <a:defRPr/>
            </a:lvl3pPr>
            <a:lvl4pPr marL="1200150" indent="-171450">
              <a:buSzPct val="75000"/>
              <a:buFontTx/>
              <a:buBlip>
                <a:blip r:embed="rId3"/>
              </a:buBlip>
              <a:defRPr/>
            </a:lvl4pPr>
          </a:lstStyle>
          <a:p>
            <a:pPr lvl="0"/>
            <a:r>
              <a:rPr lang="en-US"/>
              <a:t>Click to edit Master text styles</a:t>
            </a:r>
          </a:p>
        </p:txBody>
      </p:sp>
      <p:pic>
        <p:nvPicPr>
          <p:cNvPr id="3" name="Graphic 2">
            <a:extLst>
              <a:ext uri="{FF2B5EF4-FFF2-40B4-BE49-F238E27FC236}">
                <a16:creationId xmlns:a16="http://schemas.microsoft.com/office/drawing/2014/main" id="{13DB6127-985F-D6D6-E5FC-1B2421F90D12}"/>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132956" y="88222"/>
            <a:ext cx="906358" cy="906358"/>
          </a:xfrm>
          <a:prstGeom prst="rect">
            <a:avLst/>
          </a:prstGeom>
        </p:spPr>
      </p:pic>
    </p:spTree>
    <p:extLst>
      <p:ext uri="{BB962C8B-B14F-4D97-AF65-F5344CB8AC3E}">
        <p14:creationId xmlns:p14="http://schemas.microsoft.com/office/powerpoint/2010/main" val="41174194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99600" y="90000"/>
            <a:ext cx="4032000" cy="1260000"/>
          </a:xfrm>
        </p:spPr>
        <p:txBody>
          <a:bodyPr anchor="ctr" anchorCtr="0">
            <a:noAutofit/>
          </a:bodyPr>
          <a:lstStyle>
            <a:lvl1pPr>
              <a:defRPr sz="3000"/>
            </a:lvl1pPr>
          </a:lstStyle>
          <a:p>
            <a:r>
              <a:rPr lang="en-US"/>
              <a:t>Click to edit Master title style</a:t>
            </a:r>
            <a:endParaRPr lang="en-US" dirty="0"/>
          </a:p>
        </p:txBody>
      </p:sp>
      <p:sp>
        <p:nvSpPr>
          <p:cNvPr id="3" name="Picture Placeholder 2"/>
          <p:cNvSpPr>
            <a:spLocks noGrp="1"/>
          </p:cNvSpPr>
          <p:nvPr>
            <p:ph type="pic" idx="1"/>
          </p:nvPr>
        </p:nvSpPr>
        <p:spPr>
          <a:xfrm>
            <a:off x="4572000" y="90000"/>
            <a:ext cx="4482000" cy="4482000"/>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399600" y="1494259"/>
            <a:ext cx="4032000" cy="3077741"/>
          </a:xfrm>
        </p:spPr>
        <p:txBody>
          <a:bodyPr>
            <a:noAutofit/>
          </a:bodyPr>
          <a:lstStyle>
            <a:lvl1pPr marL="0" indent="0">
              <a:buNone/>
              <a:defRPr sz="2500" b="1"/>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275CB38-F9AA-4B6F-B580-D2968ABF0CAF}" type="slidenum">
              <a:rPr lang="en-GB" smtClean="0"/>
              <a:t>‹#›</a:t>
            </a:fld>
            <a:endParaRPr lang="en-GB"/>
          </a:p>
        </p:txBody>
      </p:sp>
    </p:spTree>
    <p:extLst>
      <p:ext uri="{BB962C8B-B14F-4D97-AF65-F5344CB8AC3E}">
        <p14:creationId xmlns:p14="http://schemas.microsoft.com/office/powerpoint/2010/main" val="15858752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hank you">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0000" y="1980000"/>
            <a:ext cx="7506000" cy="900000"/>
          </a:xfrm>
        </p:spPr>
        <p:txBody>
          <a:bodyPr/>
          <a:lstStyle>
            <a:lvl1pPr>
              <a:defRPr/>
            </a:lvl1pPr>
          </a:lstStyle>
          <a:p>
            <a:r>
              <a:rPr lang="en-US" dirty="0"/>
              <a:t>Thank you</a:t>
            </a:r>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C275CB38-F9AA-4B6F-B580-D2968ABF0CAF}" type="slidenum">
              <a:rPr lang="en-GB" smtClean="0"/>
              <a:t>‹#›</a:t>
            </a:fld>
            <a:endParaRPr lang="en-GB"/>
          </a:p>
        </p:txBody>
      </p:sp>
    </p:spTree>
    <p:extLst>
      <p:ext uri="{BB962C8B-B14F-4D97-AF65-F5344CB8AC3E}">
        <p14:creationId xmlns:p14="http://schemas.microsoft.com/office/powerpoint/2010/main" val="26811370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rot="16200000">
            <a:off x="3060855" y="-1484099"/>
            <a:ext cx="3316921" cy="8640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275CB38-F9AA-4B6F-B580-D2968ABF0CAF}" type="slidenum">
              <a:rPr lang="en-GB" smtClean="0"/>
              <a:t>‹#›</a:t>
            </a:fld>
            <a:endParaRPr lang="en-GB"/>
          </a:p>
        </p:txBody>
      </p:sp>
    </p:spTree>
    <p:extLst>
      <p:ext uri="{BB962C8B-B14F-4D97-AF65-F5344CB8AC3E}">
        <p14:creationId xmlns:p14="http://schemas.microsoft.com/office/powerpoint/2010/main" val="184821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Heading and 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99314" y="1133999"/>
            <a:ext cx="8640000" cy="3420000"/>
          </a:xfrm>
        </p:spPr>
        <p:txBody>
          <a:bodyPr/>
          <a:lstStyle>
            <a:lvl1pPr marL="171450" indent="-171450">
              <a:buSzPct val="125000"/>
              <a:buFont typeface="Arial" panose="020B0604020202020204" pitchFamily="34" charset="0"/>
              <a:buChar char="•"/>
              <a:defRPr/>
            </a:lvl1pPr>
            <a:lvl2pPr marL="514350" indent="-171450">
              <a:buSzPct val="105000"/>
              <a:buFont typeface="Wingdings" panose="05000000000000000000" pitchFamily="2" charset="2"/>
              <a:buChar char="§"/>
              <a:defRPr/>
            </a:lvl2pPr>
            <a:lvl3pPr marL="857250" indent="-171450">
              <a:buSzPct val="75000"/>
              <a:buFontTx/>
              <a:buBlip>
                <a:blip r:embed="rId2"/>
              </a:buBlip>
              <a:defRPr/>
            </a:lvl3pPr>
            <a:lvl4pPr marL="1200150" indent="-171450">
              <a:buSzPct val="75000"/>
              <a:buFontTx/>
              <a:buBlip>
                <a:blip r:embed="rId3"/>
              </a:buBlip>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275CB38-F9AA-4B6F-B580-D2968ABF0CAF}" type="slidenum">
              <a:rPr lang="en-GB" smtClean="0"/>
              <a:t>‹#›</a:t>
            </a:fld>
            <a:endParaRPr lang="en-GB"/>
          </a:p>
        </p:txBody>
      </p:sp>
    </p:spTree>
    <p:extLst>
      <p:ext uri="{BB962C8B-B14F-4D97-AF65-F5344CB8AC3E}">
        <p14:creationId xmlns:p14="http://schemas.microsoft.com/office/powerpoint/2010/main" val="793753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eading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9600" y="90000"/>
            <a:ext cx="8640000" cy="900000"/>
          </a:xfrm>
        </p:spPr>
        <p:txBody>
          <a:bodyPr anchor="ctr" anchorCtr="0">
            <a:noAutofit/>
          </a:bodyPr>
          <a:lstStyle>
            <a:lvl1pPr>
              <a:defRPr sz="300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99600" y="1134000"/>
            <a:ext cx="8640000" cy="3420000"/>
          </a:xfrm>
        </p:spPr>
        <p:txBody>
          <a:bodyPr>
            <a:noAutofit/>
          </a:bodyPr>
          <a:lstStyle>
            <a:lvl1pPr marL="0" indent="0">
              <a:buNone/>
              <a:defRPr sz="22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275CB38-F9AA-4B6F-B580-D2968ABF0CAF}" type="slidenum">
              <a:rPr lang="en-GB" smtClean="0"/>
              <a:t>‹#›</a:t>
            </a:fld>
            <a:endParaRPr lang="en-GB"/>
          </a:p>
        </p:txBody>
      </p:sp>
    </p:spTree>
    <p:extLst>
      <p:ext uri="{BB962C8B-B14F-4D97-AF65-F5344CB8AC3E}">
        <p14:creationId xmlns:p14="http://schemas.microsoft.com/office/powerpoint/2010/main" val="876689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and Two Coloumn">
    <p:spTree>
      <p:nvGrpSpPr>
        <p:cNvPr id="1" name=""/>
        <p:cNvGrpSpPr/>
        <p:nvPr/>
      </p:nvGrpSpPr>
      <p:grpSpPr>
        <a:xfrm>
          <a:off x="0" y="0"/>
          <a:ext cx="0" cy="0"/>
          <a:chOff x="0" y="0"/>
          <a:chExt cx="0" cy="0"/>
        </a:xfrm>
      </p:grpSpPr>
      <p:sp>
        <p:nvSpPr>
          <p:cNvPr id="2" name="Title 1"/>
          <p:cNvSpPr>
            <a:spLocks noGrp="1"/>
          </p:cNvSpPr>
          <p:nvPr>
            <p:ph type="title"/>
          </p:nvPr>
        </p:nvSpPr>
        <p:spPr>
          <a:xfrm>
            <a:off x="399314" y="90000"/>
            <a:ext cx="8640000" cy="9000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399314" y="1134000"/>
            <a:ext cx="4248000" cy="3420000"/>
          </a:xfrm>
        </p:spPr>
        <p:txBody>
          <a:bodyPr/>
          <a:lstStyle>
            <a:lvl1pPr>
              <a:buSzPct val="125000"/>
              <a:defRPr/>
            </a:lvl1pPr>
            <a:lvl2pPr marL="514350" indent="-171450">
              <a:buSzPct val="105000"/>
              <a:buFont typeface="Wingdings" panose="05000000000000000000" pitchFamily="2" charset="2"/>
              <a:buChar char="§"/>
              <a:defRPr/>
            </a:lvl2pPr>
            <a:lvl3pPr marL="857250" indent="-171450">
              <a:buSzPct val="75000"/>
              <a:buFontTx/>
              <a:buBlip>
                <a:blip r:embed="rId2"/>
              </a:buBlip>
              <a:defRPr/>
            </a:lvl3pPr>
            <a:lvl4pPr marL="1200150" indent="-171450">
              <a:buSzPct val="75000"/>
              <a:buFontTx/>
              <a:buBlip>
                <a:blip r:embed="rId3"/>
              </a:buBlip>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275CB38-F9AA-4B6F-B580-D2968ABF0CAF}" type="slidenum">
              <a:rPr lang="en-GB" smtClean="0"/>
              <a:t>‹#›</a:t>
            </a:fld>
            <a:endParaRPr lang="en-GB"/>
          </a:p>
        </p:txBody>
      </p:sp>
      <p:sp>
        <p:nvSpPr>
          <p:cNvPr id="8" name="Content Placeholder 2"/>
          <p:cNvSpPr>
            <a:spLocks noGrp="1"/>
          </p:cNvSpPr>
          <p:nvPr>
            <p:ph sz="half" idx="13"/>
          </p:nvPr>
        </p:nvSpPr>
        <p:spPr>
          <a:xfrm>
            <a:off x="4788000" y="1134000"/>
            <a:ext cx="4248000" cy="3420000"/>
          </a:xfrm>
        </p:spPr>
        <p:txBody>
          <a:bodyPr/>
          <a:lstStyle>
            <a:lvl1pPr>
              <a:buSzPct val="125000"/>
              <a:defRPr/>
            </a:lvl1pPr>
            <a:lvl2pPr marL="514350" indent="-171450">
              <a:buSzPct val="105000"/>
              <a:buFont typeface="Wingdings" panose="05000000000000000000" pitchFamily="2" charset="2"/>
              <a:buChar char="§"/>
              <a:defRPr/>
            </a:lvl2pPr>
            <a:lvl3pPr marL="857250" indent="-171450">
              <a:buSzPct val="75000"/>
              <a:buFontTx/>
              <a:buBlip>
                <a:blip r:embed="rId2"/>
              </a:buBlip>
              <a:defRPr/>
            </a:lvl3pPr>
            <a:lvl4pPr marL="1200150" indent="-171450">
              <a:buSzPct val="75000"/>
              <a:buFontTx/>
              <a:buBlip>
                <a:blip r:embed="rId3"/>
              </a:buBlip>
              <a:defRPr/>
            </a:lvl4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195794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Subhead-Two Coloumn">
    <p:spTree>
      <p:nvGrpSpPr>
        <p:cNvPr id="1" name=""/>
        <p:cNvGrpSpPr/>
        <p:nvPr/>
      </p:nvGrpSpPr>
      <p:grpSpPr>
        <a:xfrm>
          <a:off x="0" y="0"/>
          <a:ext cx="0" cy="0"/>
          <a:chOff x="0" y="0"/>
          <a:chExt cx="0" cy="0"/>
        </a:xfrm>
      </p:grpSpPr>
      <p:sp>
        <p:nvSpPr>
          <p:cNvPr id="2" name="Title 1"/>
          <p:cNvSpPr>
            <a:spLocks noGrp="1"/>
          </p:cNvSpPr>
          <p:nvPr>
            <p:ph type="title"/>
          </p:nvPr>
        </p:nvSpPr>
        <p:spPr>
          <a:xfrm>
            <a:off x="399600" y="90000"/>
            <a:ext cx="8640000" cy="9000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399600" y="1134000"/>
            <a:ext cx="4248000" cy="630000"/>
          </a:xfrm>
        </p:spPr>
        <p:txBody>
          <a:bodyPr anchor="ctr" anchorCtr="0">
            <a:noAutofit/>
          </a:bodyPr>
          <a:lstStyle>
            <a:lvl1pPr marL="0" indent="0">
              <a:buNone/>
              <a:defRPr sz="25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C275CB38-F9AA-4B6F-B580-D2968ABF0CAF}" type="slidenum">
              <a:rPr lang="en-GB" smtClean="0"/>
              <a:t>‹#›</a:t>
            </a:fld>
            <a:endParaRPr lang="en-GB"/>
          </a:p>
        </p:txBody>
      </p:sp>
      <p:sp>
        <p:nvSpPr>
          <p:cNvPr id="10" name="Content Placeholder 2"/>
          <p:cNvSpPr>
            <a:spLocks noGrp="1"/>
          </p:cNvSpPr>
          <p:nvPr>
            <p:ph sz="half" idx="13"/>
          </p:nvPr>
        </p:nvSpPr>
        <p:spPr>
          <a:xfrm>
            <a:off x="399314" y="1872000"/>
            <a:ext cx="4248000" cy="2700000"/>
          </a:xfrm>
        </p:spPr>
        <p:txBody>
          <a:bodyPr/>
          <a:lstStyle>
            <a:lvl1pPr>
              <a:buSzPct val="125000"/>
              <a:defRPr/>
            </a:lvl1pPr>
            <a:lvl2pPr marL="514350" indent="-171450">
              <a:buSzPct val="105000"/>
              <a:buFont typeface="Wingdings" panose="05000000000000000000" pitchFamily="2" charset="2"/>
              <a:buChar char="§"/>
              <a:defRPr/>
            </a:lvl2pPr>
            <a:lvl3pPr marL="857250" indent="-171450">
              <a:buSzPct val="75000"/>
              <a:buFontTx/>
              <a:buBlip>
                <a:blip r:embed="rId2"/>
              </a:buBlip>
              <a:defRPr/>
            </a:lvl3pPr>
            <a:lvl4pPr marL="1200150" indent="-171450">
              <a:buSzPct val="75000"/>
              <a:buFontTx/>
              <a:buBlip>
                <a:blip r:embed="rId3"/>
              </a:buBlip>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11" name="Text Placeholder 2"/>
          <p:cNvSpPr>
            <a:spLocks noGrp="1"/>
          </p:cNvSpPr>
          <p:nvPr>
            <p:ph type="body" idx="14"/>
          </p:nvPr>
        </p:nvSpPr>
        <p:spPr>
          <a:xfrm>
            <a:off x="4788050" y="1134000"/>
            <a:ext cx="4248000" cy="630000"/>
          </a:xfrm>
        </p:spPr>
        <p:txBody>
          <a:bodyPr anchor="ctr" anchorCtr="0">
            <a:noAutofit/>
          </a:bodyPr>
          <a:lstStyle>
            <a:lvl1pPr marL="0" indent="0">
              <a:buNone/>
              <a:defRPr sz="25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2" name="Content Placeholder 2"/>
          <p:cNvSpPr>
            <a:spLocks noGrp="1"/>
          </p:cNvSpPr>
          <p:nvPr>
            <p:ph sz="half" idx="15"/>
          </p:nvPr>
        </p:nvSpPr>
        <p:spPr>
          <a:xfrm>
            <a:off x="4787764" y="1872000"/>
            <a:ext cx="4248000" cy="2700000"/>
          </a:xfrm>
        </p:spPr>
        <p:txBody>
          <a:bodyPr/>
          <a:lstStyle>
            <a:lvl1pPr>
              <a:buSzPct val="125000"/>
              <a:defRPr/>
            </a:lvl1pPr>
            <a:lvl2pPr marL="514350" indent="-171450">
              <a:buSzPct val="105000"/>
              <a:buFont typeface="Wingdings" panose="05000000000000000000" pitchFamily="2" charset="2"/>
              <a:buChar char="§"/>
              <a:defRPr/>
            </a:lvl2pPr>
            <a:lvl3pPr marL="857250" indent="-171450">
              <a:buSzPct val="75000"/>
              <a:buFontTx/>
              <a:buBlip>
                <a:blip r:embed="rId2"/>
              </a:buBlip>
              <a:defRPr/>
            </a:lvl3pPr>
            <a:lvl4pPr marL="1200150" indent="-171450">
              <a:buSzPct val="75000"/>
              <a:buFontTx/>
              <a:buBlip>
                <a:blip r:embed="rId3"/>
              </a:buBlip>
              <a:defRPr/>
            </a:lvl4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21753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Content and Bulleted Content">
    <p:spTree>
      <p:nvGrpSpPr>
        <p:cNvPr id="1" name=""/>
        <p:cNvGrpSpPr/>
        <p:nvPr/>
      </p:nvGrpSpPr>
      <p:grpSpPr>
        <a:xfrm>
          <a:off x="0" y="0"/>
          <a:ext cx="0" cy="0"/>
          <a:chOff x="0" y="0"/>
          <a:chExt cx="0" cy="0"/>
        </a:xfrm>
      </p:grpSpPr>
      <p:sp>
        <p:nvSpPr>
          <p:cNvPr id="2" name="Title 1"/>
          <p:cNvSpPr>
            <a:spLocks noGrp="1"/>
          </p:cNvSpPr>
          <p:nvPr>
            <p:ph type="title"/>
          </p:nvPr>
        </p:nvSpPr>
        <p:spPr>
          <a:xfrm>
            <a:off x="399600" y="90000"/>
            <a:ext cx="3420000" cy="1260000"/>
          </a:xfrm>
        </p:spPr>
        <p:txBody>
          <a:bodyPr anchor="ctr" anchorCtr="0">
            <a:noAutofit/>
          </a:bodyPr>
          <a:lstStyle>
            <a:lvl1pPr>
              <a:defRPr sz="3000"/>
            </a:lvl1pPr>
          </a:lstStyle>
          <a:p>
            <a:r>
              <a:rPr lang="en-US"/>
              <a:t>Click to edit Master title style</a:t>
            </a:r>
            <a:endParaRPr lang="en-US" dirty="0"/>
          </a:p>
        </p:txBody>
      </p:sp>
      <p:sp>
        <p:nvSpPr>
          <p:cNvPr id="4" name="Text Placeholder 3"/>
          <p:cNvSpPr>
            <a:spLocks noGrp="1"/>
          </p:cNvSpPr>
          <p:nvPr>
            <p:ph type="body" sz="half" idx="2"/>
          </p:nvPr>
        </p:nvSpPr>
        <p:spPr>
          <a:xfrm>
            <a:off x="399600" y="1475999"/>
            <a:ext cx="3420000" cy="3096000"/>
          </a:xfrm>
        </p:spPr>
        <p:txBody>
          <a:bodyPr>
            <a:noAutofit/>
          </a:bodyPr>
          <a:lstStyle>
            <a:lvl1pPr marL="0" indent="0">
              <a:buNone/>
              <a:defRPr sz="2500" b="1"/>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275CB38-F9AA-4B6F-B580-D2968ABF0CAF}" type="slidenum">
              <a:rPr lang="en-GB" smtClean="0"/>
              <a:t>‹#›</a:t>
            </a:fld>
            <a:endParaRPr lang="en-GB"/>
          </a:p>
        </p:txBody>
      </p:sp>
      <p:sp>
        <p:nvSpPr>
          <p:cNvPr id="8" name="Content Placeholder 2"/>
          <p:cNvSpPr>
            <a:spLocks noGrp="1"/>
          </p:cNvSpPr>
          <p:nvPr>
            <p:ph sz="half" idx="1"/>
          </p:nvPr>
        </p:nvSpPr>
        <p:spPr>
          <a:xfrm>
            <a:off x="3960000" y="90000"/>
            <a:ext cx="5082167" cy="4482000"/>
          </a:xfrm>
        </p:spPr>
        <p:txBody>
          <a:bodyPr/>
          <a:lstStyle>
            <a:lvl1pPr>
              <a:buSzPct val="125000"/>
              <a:defRPr/>
            </a:lvl1pPr>
            <a:lvl2pPr marL="514350" indent="-171450">
              <a:buSzPct val="105000"/>
              <a:buFont typeface="Wingdings" panose="05000000000000000000" pitchFamily="2" charset="2"/>
              <a:buChar char="§"/>
              <a:defRPr/>
            </a:lvl2pPr>
            <a:lvl3pPr marL="857250" indent="-171450">
              <a:buSzPct val="75000"/>
              <a:buFontTx/>
              <a:buBlip>
                <a:blip r:embed="rId2"/>
              </a:buBlip>
              <a:defRPr/>
            </a:lvl3pPr>
            <a:lvl4pPr marL="1200150" indent="-171450">
              <a:buSzPct val="75000"/>
              <a:buFontTx/>
              <a:buBlip>
                <a:blip r:embed="rId3"/>
              </a:buBlip>
              <a:defRPr/>
            </a:lvl4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160994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Heading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C275CB38-F9AA-4B6F-B580-D2968ABF0CAF}" type="slidenum">
              <a:rPr lang="en-GB" smtClean="0"/>
              <a:t>‹#›</a:t>
            </a:fld>
            <a:endParaRPr lang="en-GB"/>
          </a:p>
        </p:txBody>
      </p:sp>
    </p:spTree>
    <p:extLst>
      <p:ext uri="{BB962C8B-B14F-4D97-AF65-F5344CB8AC3E}">
        <p14:creationId xmlns:p14="http://schemas.microsoft.com/office/powerpoint/2010/main" val="2778182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with i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C275CB38-F9AA-4B6F-B580-D2968ABF0CAF}" type="slidenum">
              <a:rPr lang="en-GB" smtClean="0"/>
              <a:t>‹#›</a:t>
            </a:fld>
            <a:endParaRPr lang="en-GB"/>
          </a:p>
        </p:txBody>
      </p:sp>
    </p:spTree>
    <p:extLst>
      <p:ext uri="{BB962C8B-B14F-4D97-AF65-F5344CB8AC3E}">
        <p14:creationId xmlns:p14="http://schemas.microsoft.com/office/powerpoint/2010/main" val="2204563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Heading, content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99600" y="90000"/>
            <a:ext cx="8640000" cy="900000"/>
          </a:xfrm>
        </p:spPr>
        <p:txBody>
          <a:bodyPr anchor="ctr" anchorCtr="0">
            <a:noAutofit/>
          </a:bodyPr>
          <a:lstStyle>
            <a:lvl1pPr>
              <a:defRPr sz="3000"/>
            </a:lvl1pPr>
          </a:lstStyle>
          <a:p>
            <a:r>
              <a:rPr lang="en-US"/>
              <a:t>Click to edit Master title style</a:t>
            </a:r>
            <a:endParaRPr lang="en-US" dirty="0"/>
          </a:p>
        </p:txBody>
      </p:sp>
      <p:sp>
        <p:nvSpPr>
          <p:cNvPr id="3" name="Picture Placeholder 2"/>
          <p:cNvSpPr>
            <a:spLocks noGrp="1"/>
          </p:cNvSpPr>
          <p:nvPr>
            <p:ph type="pic" idx="1"/>
          </p:nvPr>
        </p:nvSpPr>
        <p:spPr>
          <a:xfrm>
            <a:off x="399600" y="1134000"/>
            <a:ext cx="3420000" cy="3420000"/>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3970800" y="1134000"/>
            <a:ext cx="5076000" cy="3420000"/>
          </a:xfrm>
        </p:spPr>
        <p:txBody>
          <a:bodyPr>
            <a:noAutofit/>
          </a:bodyPr>
          <a:lstStyle>
            <a:lvl1pPr marL="0" indent="0">
              <a:buNone/>
              <a:defRPr sz="2500" b="1"/>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275CB38-F9AA-4B6F-B580-D2968ABF0CAF}" type="slidenum">
              <a:rPr lang="en-GB" smtClean="0"/>
              <a:t>‹#›</a:t>
            </a:fld>
            <a:endParaRPr lang="en-GB"/>
          </a:p>
        </p:txBody>
      </p:sp>
    </p:spTree>
    <p:extLst>
      <p:ext uri="{BB962C8B-B14F-4D97-AF65-F5344CB8AC3E}">
        <p14:creationId xmlns:p14="http://schemas.microsoft.com/office/powerpoint/2010/main" val="1764780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sv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4.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1528175" y="4626000"/>
            <a:ext cx="5310000" cy="432000"/>
          </a:xfrm>
          <a:prstGeom prst="rect">
            <a:avLst/>
          </a:prstGeom>
        </p:spPr>
        <p:txBody>
          <a:bodyPr vert="horz" lIns="0" tIns="54000" rIns="0" bIns="54000" rtlCol="0" anchor="ctr"/>
          <a:lstStyle>
            <a:lvl1pPr algn="l">
              <a:defRPr sz="900">
                <a:solidFill>
                  <a:schemeClr val="tx1"/>
                </a:solidFill>
              </a:defRPr>
            </a:lvl1pPr>
          </a:lstStyle>
          <a:p>
            <a:endParaRPr lang="en-GB" dirty="0"/>
          </a:p>
        </p:txBody>
      </p:sp>
      <p:sp>
        <p:nvSpPr>
          <p:cNvPr id="6" name="Slide Number Placeholder 5"/>
          <p:cNvSpPr>
            <a:spLocks noGrp="1"/>
          </p:cNvSpPr>
          <p:nvPr>
            <p:ph type="sldNum" sz="quarter" idx="4"/>
          </p:nvPr>
        </p:nvSpPr>
        <p:spPr>
          <a:xfrm>
            <a:off x="399600" y="4770000"/>
            <a:ext cx="396000" cy="288000"/>
          </a:xfrm>
          <a:prstGeom prst="rect">
            <a:avLst/>
          </a:prstGeom>
        </p:spPr>
        <p:txBody>
          <a:bodyPr vert="horz" lIns="0" tIns="54000" rIns="0" bIns="54000" rtlCol="0" anchor="ctr"/>
          <a:lstStyle>
            <a:lvl1pPr algn="l">
              <a:defRPr sz="900">
                <a:solidFill>
                  <a:schemeClr val="tx1">
                    <a:tint val="75000"/>
                  </a:schemeClr>
                </a:solidFill>
              </a:defRPr>
            </a:lvl1pPr>
          </a:lstStyle>
          <a:p>
            <a:fld id="{C275CB38-F9AA-4B6F-B580-D2968ABF0CAF}" type="slidenum">
              <a:rPr lang="en-GB" smtClean="0"/>
              <a:pPr/>
              <a:t>‹#›</a:t>
            </a:fld>
            <a:endParaRPr lang="en-GB" dirty="0"/>
          </a:p>
        </p:txBody>
      </p:sp>
      <p:pic>
        <p:nvPicPr>
          <p:cNvPr id="10" name="Picture 9"/>
          <p:cNvPicPr>
            <a:picLocks noChangeAspect="1"/>
          </p:cNvPicPr>
          <p:nvPr userDrawn="1"/>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rcRect/>
          <a:stretch/>
        </p:blipFill>
        <p:spPr>
          <a:xfrm>
            <a:off x="7419314" y="4592421"/>
            <a:ext cx="1620000" cy="462857"/>
          </a:xfrm>
          <a:prstGeom prst="rect">
            <a:avLst/>
          </a:prstGeom>
        </p:spPr>
      </p:pic>
      <p:sp>
        <p:nvSpPr>
          <p:cNvPr id="2" name="Title Placeholder 1"/>
          <p:cNvSpPr>
            <a:spLocks noGrp="1"/>
          </p:cNvSpPr>
          <p:nvPr>
            <p:ph type="title"/>
          </p:nvPr>
        </p:nvSpPr>
        <p:spPr>
          <a:xfrm>
            <a:off x="399314" y="90000"/>
            <a:ext cx="8640000" cy="900000"/>
          </a:xfrm>
          <a:prstGeom prst="rect">
            <a:avLst/>
          </a:prstGeom>
        </p:spPr>
        <p:txBody>
          <a:bodyPr vert="horz" lIns="0" tIns="54000" rIns="0" bIns="5400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99314" y="1106172"/>
            <a:ext cx="8640000" cy="3296139"/>
          </a:xfrm>
          <a:prstGeom prst="rect">
            <a:avLst/>
          </a:prstGeom>
        </p:spPr>
        <p:txBody>
          <a:bodyPr vert="horz" lIns="0" tIns="54000" rIns="0" bIns="5400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1" name="Graphic 10">
            <a:extLst>
              <a:ext uri="{FF2B5EF4-FFF2-40B4-BE49-F238E27FC236}">
                <a16:creationId xmlns:a16="http://schemas.microsoft.com/office/drawing/2014/main" id="{9C5C2695-28B2-3355-E38D-84D7D546A3A6}"/>
              </a:ext>
            </a:extLst>
          </p:cNvPr>
          <p:cNvPicPr>
            <a:picLocks noChangeAspect="1"/>
          </p:cNvPicPr>
          <p:nvPr userDrawn="1"/>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8132956" y="88222"/>
            <a:ext cx="906358" cy="906358"/>
          </a:xfrm>
          <a:prstGeom prst="rect">
            <a:avLst/>
          </a:prstGeom>
        </p:spPr>
      </p:pic>
    </p:spTree>
    <p:extLst>
      <p:ext uri="{BB962C8B-B14F-4D97-AF65-F5344CB8AC3E}">
        <p14:creationId xmlns:p14="http://schemas.microsoft.com/office/powerpoint/2010/main" val="9427142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74" r:id="rId6"/>
    <p:sldLayoutId id="2147483666" r:id="rId7"/>
    <p:sldLayoutId id="2147483667" r:id="rId8"/>
    <p:sldLayoutId id="2147483682" r:id="rId9"/>
    <p:sldLayoutId id="2147483681" r:id="rId10"/>
    <p:sldLayoutId id="2147483684" r:id="rId11"/>
    <p:sldLayoutId id="2147483683" r:id="rId12"/>
    <p:sldLayoutId id="2147483668" r:id="rId13"/>
    <p:sldLayoutId id="2147483675" r:id="rId14"/>
    <p:sldLayoutId id="2147483669" r:id="rId15"/>
    <p:sldLayoutId id="2147483673" r:id="rId16"/>
    <p:sldLayoutId id="2147483670" r:id="rId17"/>
  </p:sldLayoutIdLst>
  <p:hf hdr="0" dt="0"/>
  <p:txStyles>
    <p:titleStyle>
      <a:lvl1pPr algn="l" defTabSz="6858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180000" indent="-180000" algn="l" defTabSz="685800" rtl="0" eaLnBrk="1" latinLnBrk="0" hangingPunct="1">
        <a:lnSpc>
          <a:spcPct val="100000"/>
        </a:lnSpc>
        <a:spcBef>
          <a:spcPts val="0"/>
        </a:spcBef>
        <a:spcAft>
          <a:spcPts val="600"/>
        </a:spcAft>
        <a:buFont typeface="Arial" panose="020B0604020202020204" pitchFamily="34" charset="0"/>
        <a:buChar char="•"/>
        <a:defRPr sz="2200" kern="1200">
          <a:solidFill>
            <a:schemeClr val="tx1"/>
          </a:solidFill>
          <a:latin typeface="+mn-lt"/>
          <a:ea typeface="+mn-ea"/>
          <a:cs typeface="+mn-cs"/>
        </a:defRPr>
      </a:lvl1pPr>
      <a:lvl2pPr marL="450000" indent="-180000" algn="l" defTabSz="685800" rtl="0" eaLnBrk="1" latinLnBrk="0" hangingPunct="1">
        <a:lnSpc>
          <a:spcPct val="100000"/>
        </a:lnSpc>
        <a:spcBef>
          <a:spcPts val="0"/>
        </a:spcBef>
        <a:spcAft>
          <a:spcPts val="600"/>
        </a:spcAft>
        <a:buFont typeface="Arial" panose="020B0604020202020204" pitchFamily="34" charset="0"/>
        <a:buChar char="•"/>
        <a:defRPr sz="2000" kern="1200">
          <a:solidFill>
            <a:schemeClr val="tx1"/>
          </a:solidFill>
          <a:latin typeface="+mn-lt"/>
          <a:ea typeface="+mn-ea"/>
          <a:cs typeface="+mn-cs"/>
        </a:defRPr>
      </a:lvl2pPr>
      <a:lvl3pPr marL="810000" indent="-180000" algn="l" defTabSz="685800" rtl="0" eaLnBrk="1" latinLnBrk="0" hangingPunct="1">
        <a:lnSpc>
          <a:spcPct val="10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3pPr>
      <a:lvl4pPr marL="1170000" indent="-180000" algn="l" defTabSz="685800" rtl="0" eaLnBrk="1" latinLnBrk="0" hangingPunct="1">
        <a:lnSpc>
          <a:spcPct val="100000"/>
        </a:lnSpc>
        <a:spcBef>
          <a:spcPts val="0"/>
        </a:spcBef>
        <a:spcAft>
          <a:spcPts val="600"/>
        </a:spcAft>
        <a:buFont typeface="Arial" panose="020B0604020202020204" pitchFamily="34" charset="0"/>
        <a:buChar char="•"/>
        <a:defRPr sz="1500" kern="1200">
          <a:solidFill>
            <a:schemeClr val="tx1"/>
          </a:solidFill>
          <a:latin typeface="+mn-lt"/>
          <a:ea typeface="+mn-ea"/>
          <a:cs typeface="+mn-cs"/>
        </a:defRPr>
      </a:lvl4pPr>
      <a:lvl5pPr marL="1530000" indent="-180000" algn="l" defTabSz="685800" rtl="0" eaLnBrk="1" latinLnBrk="0" hangingPunct="1">
        <a:lnSpc>
          <a:spcPct val="10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5" userDrawn="1">
          <p15:clr>
            <a:srgbClr val="F26B43"/>
          </p15:clr>
        </p15:guide>
        <p15:guide id="2" pos="2880" userDrawn="1">
          <p15:clr>
            <a:srgbClr val="F26B43"/>
          </p15:clr>
        </p15:guide>
        <p15:guide id="3" orient="horz" pos="1620" userDrawn="1">
          <p15:clr>
            <a:srgbClr val="F26B43"/>
          </p15:clr>
        </p15:guide>
        <p15:guide id="4" orient="horz" pos="3185" userDrawn="1">
          <p15:clr>
            <a:srgbClr val="F26B43"/>
          </p15:clr>
        </p15:guide>
        <p15:guide id="5" pos="5692" userDrawn="1">
          <p15:clr>
            <a:srgbClr val="F26B43"/>
          </p15:clr>
        </p15:guide>
        <p15:guide id="7" pos="24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chart" Target="../charts/chart8.xml"/></Relationships>
</file>

<file path=ppt/slides/_rels/slide1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854537"/>
            <a:ext cx="9144000" cy="1217050"/>
          </a:xfrm>
        </p:spPr>
        <p:txBody>
          <a:bodyPr/>
          <a:lstStyle/>
          <a:p>
            <a:r>
              <a:rPr lang="en-US" dirty="0">
                <a:ea typeface="Neutra Text TF Demi" charset="0"/>
              </a:rPr>
              <a:t>Evolution of the Healthcare Policy Framework in India</a:t>
            </a:r>
            <a:endParaRPr lang="en-GB" dirty="0"/>
          </a:p>
        </p:txBody>
      </p:sp>
      <p:sp>
        <p:nvSpPr>
          <p:cNvPr id="3" name="Subtitle 2"/>
          <p:cNvSpPr>
            <a:spLocks noGrp="1"/>
          </p:cNvSpPr>
          <p:nvPr>
            <p:ph type="subTitle" idx="1"/>
          </p:nvPr>
        </p:nvSpPr>
        <p:spPr>
          <a:xfrm>
            <a:off x="0" y="3288963"/>
            <a:ext cx="9144000" cy="355276"/>
          </a:xfrm>
        </p:spPr>
        <p:txBody>
          <a:bodyPr/>
          <a:lstStyle/>
          <a:p>
            <a:r>
              <a:rPr lang="en-US" sz="1600" b="1" dirty="0">
                <a:ea typeface="Neutra Text TF Book" charset="0"/>
              </a:rPr>
              <a:t>Janak Raj, Shauryavir Dalal and Aashi Gupta</a:t>
            </a:r>
          </a:p>
        </p:txBody>
      </p:sp>
      <p:sp>
        <p:nvSpPr>
          <p:cNvPr id="10" name="Slide Number Placeholder 9"/>
          <p:cNvSpPr>
            <a:spLocks noGrp="1"/>
          </p:cNvSpPr>
          <p:nvPr>
            <p:ph type="sldNum" sz="quarter" idx="12"/>
          </p:nvPr>
        </p:nvSpPr>
        <p:spPr/>
        <p:txBody>
          <a:bodyPr/>
          <a:lstStyle/>
          <a:p>
            <a:fld id="{C275CB38-F9AA-4B6F-B580-D2968ABF0CAF}" type="slidenum">
              <a:rPr lang="en-GB" smtClean="0"/>
              <a:t>1</a:t>
            </a:fld>
            <a:endParaRPr lang="en-GB" dirty="0"/>
          </a:p>
        </p:txBody>
      </p:sp>
      <p:sp>
        <p:nvSpPr>
          <p:cNvPr id="4" name="TextBox 3">
            <a:extLst>
              <a:ext uri="{FF2B5EF4-FFF2-40B4-BE49-F238E27FC236}">
                <a16:creationId xmlns:a16="http://schemas.microsoft.com/office/drawing/2014/main" id="{A533C8F1-8C4A-23A8-AD17-13475B1A88BB}"/>
              </a:ext>
            </a:extLst>
          </p:cNvPr>
          <p:cNvSpPr txBox="1"/>
          <p:nvPr/>
        </p:nvSpPr>
        <p:spPr>
          <a:xfrm>
            <a:off x="485030" y="508883"/>
            <a:ext cx="2838615" cy="507831"/>
          </a:xfrm>
          <a:prstGeom prst="rect">
            <a:avLst/>
          </a:prstGeom>
          <a:noFill/>
        </p:spPr>
        <p:txBody>
          <a:bodyPr wrap="square" rtlCol="0">
            <a:spAutoFit/>
          </a:bodyPr>
          <a:lstStyle/>
          <a:p>
            <a:r>
              <a:rPr lang="en-IN" dirty="0"/>
              <a:t>Working Paper – 78</a:t>
            </a:r>
            <a:br>
              <a:rPr lang="en-IN" dirty="0"/>
            </a:br>
            <a:r>
              <a:rPr lang="en-IN" dirty="0"/>
              <a:t>August 2024</a:t>
            </a:r>
          </a:p>
        </p:txBody>
      </p:sp>
    </p:spTree>
    <p:extLst>
      <p:ext uri="{BB962C8B-B14F-4D97-AF65-F5344CB8AC3E}">
        <p14:creationId xmlns:p14="http://schemas.microsoft.com/office/powerpoint/2010/main" val="2397367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BE5B2-0E07-936E-4817-155455318A10}"/>
              </a:ext>
            </a:extLst>
          </p:cNvPr>
          <p:cNvSpPr>
            <a:spLocks noGrp="1"/>
          </p:cNvSpPr>
          <p:nvPr>
            <p:ph type="title"/>
          </p:nvPr>
        </p:nvSpPr>
        <p:spPr/>
        <p:txBody>
          <a:bodyPr/>
          <a:lstStyle/>
          <a:p>
            <a:r>
              <a:rPr lang="en-IN" dirty="0"/>
              <a:t>India vs Economies with similar Tax-GDP ratio</a:t>
            </a:r>
          </a:p>
        </p:txBody>
      </p:sp>
      <p:sp>
        <p:nvSpPr>
          <p:cNvPr id="5" name="Slide Number Placeholder 4">
            <a:extLst>
              <a:ext uri="{FF2B5EF4-FFF2-40B4-BE49-F238E27FC236}">
                <a16:creationId xmlns:a16="http://schemas.microsoft.com/office/drawing/2014/main" id="{629B3FEC-0F56-0EB3-6EC0-9B549FD5E56D}"/>
              </a:ext>
            </a:extLst>
          </p:cNvPr>
          <p:cNvSpPr>
            <a:spLocks noGrp="1"/>
          </p:cNvSpPr>
          <p:nvPr>
            <p:ph type="sldNum" sz="quarter" idx="12"/>
          </p:nvPr>
        </p:nvSpPr>
        <p:spPr/>
        <p:txBody>
          <a:bodyPr/>
          <a:lstStyle/>
          <a:p>
            <a:fld id="{C275CB38-F9AA-4B6F-B580-D2968ABF0CAF}" type="slidenum">
              <a:rPr lang="en-GB" smtClean="0"/>
              <a:t>10</a:t>
            </a:fld>
            <a:endParaRPr lang="en-GB"/>
          </a:p>
        </p:txBody>
      </p:sp>
      <p:graphicFrame>
        <p:nvGraphicFramePr>
          <p:cNvPr id="6" name="Chart 5">
            <a:extLst>
              <a:ext uri="{FF2B5EF4-FFF2-40B4-BE49-F238E27FC236}">
                <a16:creationId xmlns:a16="http://schemas.microsoft.com/office/drawing/2014/main" id="{88FAA0ED-F1D4-4080-285F-DA4F3A052B4C}"/>
              </a:ext>
            </a:extLst>
          </p:cNvPr>
          <p:cNvGraphicFramePr>
            <a:graphicFrameLocks/>
          </p:cNvGraphicFramePr>
          <p:nvPr>
            <p:extLst>
              <p:ext uri="{D42A27DB-BD31-4B8C-83A1-F6EECF244321}">
                <p14:modId xmlns:p14="http://schemas.microsoft.com/office/powerpoint/2010/main" val="2330960818"/>
              </p:ext>
            </p:extLst>
          </p:nvPr>
        </p:nvGraphicFramePr>
        <p:xfrm>
          <a:off x="399313" y="874643"/>
          <a:ext cx="8569757" cy="3562185"/>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3E9CA561-D7CF-34AC-2AE9-58810BEDED6E}"/>
              </a:ext>
            </a:extLst>
          </p:cNvPr>
          <p:cNvSpPr txBox="1"/>
          <p:nvPr/>
        </p:nvSpPr>
        <p:spPr>
          <a:xfrm>
            <a:off x="597600" y="4761266"/>
            <a:ext cx="5978129" cy="261610"/>
          </a:xfrm>
          <a:prstGeom prst="rect">
            <a:avLst/>
          </a:prstGeom>
          <a:noFill/>
        </p:spPr>
        <p:txBody>
          <a:bodyPr wrap="square" rtlCol="0">
            <a:spAutoFit/>
          </a:bodyPr>
          <a:lstStyle/>
          <a:p>
            <a:r>
              <a:rPr lang="en-IN" sz="1100" dirty="0">
                <a:latin typeface="+mj-lt"/>
              </a:rPr>
              <a:t>Source: Government Finance Statistics, IMF; Global Health Expenditure Database, WHO</a:t>
            </a:r>
          </a:p>
        </p:txBody>
      </p:sp>
      <p:sp>
        <p:nvSpPr>
          <p:cNvPr id="8" name="Rectangle 7">
            <a:extLst>
              <a:ext uri="{FF2B5EF4-FFF2-40B4-BE49-F238E27FC236}">
                <a16:creationId xmlns:a16="http://schemas.microsoft.com/office/drawing/2014/main" id="{095B6349-1AE3-416D-0750-F842AF331B05}"/>
              </a:ext>
            </a:extLst>
          </p:cNvPr>
          <p:cNvSpPr/>
          <p:nvPr/>
        </p:nvSpPr>
        <p:spPr>
          <a:xfrm>
            <a:off x="866692" y="1566407"/>
            <a:ext cx="978011" cy="2592125"/>
          </a:xfrm>
          <a:prstGeom prst="rect">
            <a:avLst/>
          </a:prstGeom>
          <a:no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4279811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A5DBEBF-6BDB-0947-04D0-9242BE1A72D3}"/>
              </a:ext>
            </a:extLst>
          </p:cNvPr>
          <p:cNvSpPr>
            <a:spLocks noGrp="1"/>
          </p:cNvSpPr>
          <p:nvPr>
            <p:ph type="title"/>
          </p:nvPr>
        </p:nvSpPr>
        <p:spPr>
          <a:xfrm>
            <a:off x="399314" y="90000"/>
            <a:ext cx="8640000" cy="900000"/>
          </a:xfrm>
        </p:spPr>
        <p:txBody>
          <a:bodyPr/>
          <a:lstStyle/>
          <a:p>
            <a:r>
              <a:rPr lang="en-US" dirty="0"/>
              <a:t>Not a Matter of Financial Capacity but Intent</a:t>
            </a:r>
          </a:p>
        </p:txBody>
      </p:sp>
      <p:sp>
        <p:nvSpPr>
          <p:cNvPr id="5" name="Slide Number Placeholder 4">
            <a:extLst>
              <a:ext uri="{FF2B5EF4-FFF2-40B4-BE49-F238E27FC236}">
                <a16:creationId xmlns:a16="http://schemas.microsoft.com/office/drawing/2014/main" id="{5AE0B6DB-FC4F-6D28-7299-B1A182320F48}"/>
              </a:ext>
            </a:extLst>
          </p:cNvPr>
          <p:cNvSpPr>
            <a:spLocks noGrp="1"/>
          </p:cNvSpPr>
          <p:nvPr>
            <p:ph type="sldNum" sz="quarter" idx="12"/>
          </p:nvPr>
        </p:nvSpPr>
        <p:spPr>
          <a:xfrm>
            <a:off x="399600" y="4770000"/>
            <a:ext cx="396000" cy="288000"/>
          </a:xfrm>
        </p:spPr>
        <p:txBody>
          <a:bodyPr anchor="ctr">
            <a:normAutofit/>
          </a:bodyPr>
          <a:lstStyle/>
          <a:p>
            <a:pPr>
              <a:spcAft>
                <a:spcPts val="600"/>
              </a:spcAft>
            </a:pPr>
            <a:fld id="{C275CB38-F9AA-4B6F-B580-D2968ABF0CAF}" type="slidenum">
              <a:rPr lang="en-GB" smtClean="0"/>
              <a:pPr>
                <a:spcAft>
                  <a:spcPts val="600"/>
                </a:spcAft>
              </a:pPr>
              <a:t>11</a:t>
            </a:fld>
            <a:endParaRPr lang="en-GB"/>
          </a:p>
        </p:txBody>
      </p:sp>
      <p:graphicFrame>
        <p:nvGraphicFramePr>
          <p:cNvPr id="6" name="Chart 5">
            <a:extLst>
              <a:ext uri="{FF2B5EF4-FFF2-40B4-BE49-F238E27FC236}">
                <a16:creationId xmlns:a16="http://schemas.microsoft.com/office/drawing/2014/main" id="{21183123-2AAF-F40C-4BF7-C82C672062DA}"/>
              </a:ext>
            </a:extLst>
          </p:cNvPr>
          <p:cNvGraphicFramePr/>
          <p:nvPr>
            <p:extLst>
              <p:ext uri="{D42A27DB-BD31-4B8C-83A1-F6EECF244321}">
                <p14:modId xmlns:p14="http://schemas.microsoft.com/office/powerpoint/2010/main" val="973489824"/>
              </p:ext>
            </p:extLst>
          </p:nvPr>
        </p:nvGraphicFramePr>
        <p:xfrm>
          <a:off x="399314" y="1133999"/>
          <a:ext cx="8640000" cy="34200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00AA632C-BC78-0093-FABE-6A018E2C9814}"/>
              </a:ext>
            </a:extLst>
          </p:cNvPr>
          <p:cNvSpPr txBox="1"/>
          <p:nvPr/>
        </p:nvSpPr>
        <p:spPr>
          <a:xfrm>
            <a:off x="795600" y="4699221"/>
            <a:ext cx="5279197" cy="261610"/>
          </a:xfrm>
          <a:prstGeom prst="rect">
            <a:avLst/>
          </a:prstGeom>
          <a:noFill/>
        </p:spPr>
        <p:txBody>
          <a:bodyPr wrap="square" rtlCol="0">
            <a:spAutoFit/>
          </a:bodyPr>
          <a:lstStyle/>
          <a:p>
            <a:r>
              <a:rPr lang="en-IN" sz="1100" dirty="0">
                <a:latin typeface="+mj-lt"/>
              </a:rPr>
              <a:t>Source: </a:t>
            </a:r>
            <a:r>
              <a:rPr lang="en-GB" sz="1100" i="1" dirty="0">
                <a:solidFill>
                  <a:srgbClr val="000000"/>
                </a:solidFill>
                <a:effectLst/>
                <a:latin typeface="+mj-lt"/>
                <a:ea typeface="Times New Roman" panose="02020603050405020304" pitchFamily="18" charset="0"/>
              </a:rPr>
              <a:t>RBI State Finances, A Study of Budget.</a:t>
            </a:r>
            <a:r>
              <a:rPr lang="en-GB" sz="1100" dirty="0">
                <a:solidFill>
                  <a:srgbClr val="000000"/>
                </a:solidFill>
                <a:effectLst/>
                <a:latin typeface="+mj-lt"/>
                <a:ea typeface="Times New Roman" panose="02020603050405020304" pitchFamily="18" charset="0"/>
              </a:rPr>
              <a:t> </a:t>
            </a:r>
            <a:endParaRPr lang="en-IN" sz="1100" dirty="0">
              <a:latin typeface="+mj-lt"/>
            </a:endParaRPr>
          </a:p>
        </p:txBody>
      </p:sp>
    </p:spTree>
    <p:extLst>
      <p:ext uri="{BB962C8B-B14F-4D97-AF65-F5344CB8AC3E}">
        <p14:creationId xmlns:p14="http://schemas.microsoft.com/office/powerpoint/2010/main" val="251569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AE2E931A-8CEC-A0A5-8E1A-FF8F2E08B2F6}"/>
              </a:ext>
            </a:extLst>
          </p:cNvPr>
          <p:cNvSpPr>
            <a:spLocks noGrp="1"/>
          </p:cNvSpPr>
          <p:nvPr>
            <p:ph type="title"/>
          </p:nvPr>
        </p:nvSpPr>
        <p:spPr>
          <a:xfrm>
            <a:off x="252000" y="297901"/>
            <a:ext cx="8640000" cy="900000"/>
          </a:xfrm>
        </p:spPr>
        <p:txBody>
          <a:bodyPr/>
          <a:lstStyle/>
          <a:p>
            <a:r>
              <a:rPr lang="en-IN" dirty="0">
                <a:highlight>
                  <a:srgbClr val="FFFFFF"/>
                </a:highlight>
              </a:rPr>
              <a:t>Most States spend less than 8 per cent of total expenditure on health </a:t>
            </a:r>
            <a:endParaRPr lang="en-US" dirty="0"/>
          </a:p>
        </p:txBody>
      </p:sp>
      <p:pic>
        <p:nvPicPr>
          <p:cNvPr id="7" name="Picture 6" descr="A graph with numbers and symbols&#10;&#10;Description automatically generated">
            <a:extLst>
              <a:ext uri="{FF2B5EF4-FFF2-40B4-BE49-F238E27FC236}">
                <a16:creationId xmlns:a16="http://schemas.microsoft.com/office/drawing/2014/main" id="{DA5B1733-D557-5B9D-ECE0-FA8159A8ABE7}"/>
              </a:ext>
            </a:extLst>
          </p:cNvPr>
          <p:cNvPicPr>
            <a:picLocks noChangeAspect="1"/>
          </p:cNvPicPr>
          <p:nvPr/>
        </p:nvPicPr>
        <p:blipFill>
          <a:blip r:embed="rId2"/>
          <a:stretch>
            <a:fillRect/>
          </a:stretch>
        </p:blipFill>
        <p:spPr>
          <a:xfrm>
            <a:off x="252000" y="1810350"/>
            <a:ext cx="8640000" cy="2203200"/>
          </a:xfrm>
          <a:prstGeom prst="rect">
            <a:avLst/>
          </a:prstGeom>
          <a:noFill/>
        </p:spPr>
      </p:pic>
      <p:sp>
        <p:nvSpPr>
          <p:cNvPr id="5" name="Slide Number Placeholder 4">
            <a:extLst>
              <a:ext uri="{FF2B5EF4-FFF2-40B4-BE49-F238E27FC236}">
                <a16:creationId xmlns:a16="http://schemas.microsoft.com/office/drawing/2014/main" id="{0692A053-61F8-1D4D-4CBA-8EEBE8F4079E}"/>
              </a:ext>
            </a:extLst>
          </p:cNvPr>
          <p:cNvSpPr>
            <a:spLocks noGrp="1"/>
          </p:cNvSpPr>
          <p:nvPr>
            <p:ph type="sldNum" sz="quarter" idx="12"/>
          </p:nvPr>
        </p:nvSpPr>
        <p:spPr>
          <a:xfrm>
            <a:off x="399600" y="4770000"/>
            <a:ext cx="396000" cy="288000"/>
          </a:xfrm>
        </p:spPr>
        <p:txBody>
          <a:bodyPr anchor="ctr">
            <a:normAutofit/>
          </a:bodyPr>
          <a:lstStyle/>
          <a:p>
            <a:pPr>
              <a:spcAft>
                <a:spcPts val="600"/>
              </a:spcAft>
            </a:pPr>
            <a:fld id="{C275CB38-F9AA-4B6F-B580-D2968ABF0CAF}" type="slidenum">
              <a:rPr lang="en-GB" smtClean="0"/>
              <a:pPr>
                <a:spcAft>
                  <a:spcPts val="600"/>
                </a:spcAft>
              </a:pPr>
              <a:t>12</a:t>
            </a:fld>
            <a:endParaRPr lang="en-GB"/>
          </a:p>
        </p:txBody>
      </p:sp>
      <p:sp>
        <p:nvSpPr>
          <p:cNvPr id="8" name="TextBox 7">
            <a:extLst>
              <a:ext uri="{FF2B5EF4-FFF2-40B4-BE49-F238E27FC236}">
                <a16:creationId xmlns:a16="http://schemas.microsoft.com/office/drawing/2014/main" id="{17F286FA-2CFF-A623-5C92-B053D03B883B}"/>
              </a:ext>
            </a:extLst>
          </p:cNvPr>
          <p:cNvSpPr txBox="1"/>
          <p:nvPr/>
        </p:nvSpPr>
        <p:spPr>
          <a:xfrm>
            <a:off x="687006" y="4241390"/>
            <a:ext cx="3503254" cy="300082"/>
          </a:xfrm>
          <a:prstGeom prst="rect">
            <a:avLst/>
          </a:prstGeom>
          <a:noFill/>
        </p:spPr>
        <p:txBody>
          <a:bodyPr wrap="square" rtlCol="0">
            <a:spAutoFit/>
          </a:bodyPr>
          <a:lstStyle/>
          <a:p>
            <a:r>
              <a:rPr lang="en-IN" dirty="0"/>
              <a:t>Source: State Budget Documents, 2023-24</a:t>
            </a:r>
          </a:p>
        </p:txBody>
      </p:sp>
    </p:spTree>
    <p:extLst>
      <p:ext uri="{BB962C8B-B14F-4D97-AF65-F5344CB8AC3E}">
        <p14:creationId xmlns:p14="http://schemas.microsoft.com/office/powerpoint/2010/main" val="3667957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A915B-7377-5A2B-0A4B-C67A9D8DC48F}"/>
              </a:ext>
            </a:extLst>
          </p:cNvPr>
          <p:cNvSpPr>
            <a:spLocks noGrp="1"/>
          </p:cNvSpPr>
          <p:nvPr>
            <p:ph type="title"/>
          </p:nvPr>
        </p:nvSpPr>
        <p:spPr/>
        <p:txBody>
          <a:bodyPr/>
          <a:lstStyle/>
          <a:p>
            <a:r>
              <a:rPr lang="en-IN" sz="3200" b="1" dirty="0">
                <a:effectLst/>
                <a:ea typeface="Times New Roman" panose="02020603050405020304" pitchFamily="18" charset="0"/>
              </a:rPr>
              <a:t>Indicators of Health – India vis-à-vis its Peer Economies</a:t>
            </a:r>
            <a:endParaRPr lang="en-IN" sz="4400" dirty="0"/>
          </a:p>
        </p:txBody>
      </p:sp>
      <p:sp>
        <p:nvSpPr>
          <p:cNvPr id="5" name="Slide Number Placeholder 4">
            <a:extLst>
              <a:ext uri="{FF2B5EF4-FFF2-40B4-BE49-F238E27FC236}">
                <a16:creationId xmlns:a16="http://schemas.microsoft.com/office/drawing/2014/main" id="{B4716C8C-1C7A-15A7-7412-A4F904D1869D}"/>
              </a:ext>
            </a:extLst>
          </p:cNvPr>
          <p:cNvSpPr>
            <a:spLocks noGrp="1"/>
          </p:cNvSpPr>
          <p:nvPr>
            <p:ph type="sldNum" sz="quarter" idx="12"/>
          </p:nvPr>
        </p:nvSpPr>
        <p:spPr/>
        <p:txBody>
          <a:bodyPr/>
          <a:lstStyle/>
          <a:p>
            <a:fld id="{C275CB38-F9AA-4B6F-B580-D2968ABF0CAF}" type="slidenum">
              <a:rPr lang="en-GB" smtClean="0"/>
              <a:t>13</a:t>
            </a:fld>
            <a:endParaRPr lang="en-GB"/>
          </a:p>
        </p:txBody>
      </p:sp>
      <p:sp>
        <p:nvSpPr>
          <p:cNvPr id="21" name="TextBox 20">
            <a:extLst>
              <a:ext uri="{FF2B5EF4-FFF2-40B4-BE49-F238E27FC236}">
                <a16:creationId xmlns:a16="http://schemas.microsoft.com/office/drawing/2014/main" id="{61A88BEE-79B7-1E03-877D-DC2CB954AD32}"/>
              </a:ext>
            </a:extLst>
          </p:cNvPr>
          <p:cNvSpPr txBox="1"/>
          <p:nvPr/>
        </p:nvSpPr>
        <p:spPr>
          <a:xfrm>
            <a:off x="795600" y="4699221"/>
            <a:ext cx="5279197" cy="261610"/>
          </a:xfrm>
          <a:prstGeom prst="rect">
            <a:avLst/>
          </a:prstGeom>
          <a:noFill/>
        </p:spPr>
        <p:txBody>
          <a:bodyPr wrap="square" rtlCol="0">
            <a:spAutoFit/>
          </a:bodyPr>
          <a:lstStyle/>
          <a:p>
            <a:r>
              <a:rPr lang="en-IN" sz="1100" dirty="0">
                <a:latin typeface="+mj-lt"/>
              </a:rPr>
              <a:t>Source: World Health Organisation</a:t>
            </a:r>
          </a:p>
        </p:txBody>
      </p:sp>
      <p:graphicFrame>
        <p:nvGraphicFramePr>
          <p:cNvPr id="23" name="Table 22">
            <a:extLst>
              <a:ext uri="{FF2B5EF4-FFF2-40B4-BE49-F238E27FC236}">
                <a16:creationId xmlns:a16="http://schemas.microsoft.com/office/drawing/2014/main" id="{94893330-665D-AC3C-C633-19A9F843CE3F}"/>
              </a:ext>
            </a:extLst>
          </p:cNvPr>
          <p:cNvGraphicFramePr>
            <a:graphicFrameLocks noGrp="1"/>
          </p:cNvGraphicFramePr>
          <p:nvPr>
            <p:extLst>
              <p:ext uri="{D42A27DB-BD31-4B8C-83A1-F6EECF244321}">
                <p14:modId xmlns:p14="http://schemas.microsoft.com/office/powerpoint/2010/main" val="3509312609"/>
              </p:ext>
            </p:extLst>
          </p:nvPr>
        </p:nvGraphicFramePr>
        <p:xfrm>
          <a:off x="399314" y="990000"/>
          <a:ext cx="8458439" cy="3415019"/>
        </p:xfrm>
        <a:graphic>
          <a:graphicData uri="http://schemas.openxmlformats.org/drawingml/2006/table">
            <a:tbl>
              <a:tblPr firstRow="1" firstCol="1" bandRow="1">
                <a:tableStyleId>{2D5ABB26-0587-4C30-8999-92F81FD0307C}</a:tableStyleId>
              </a:tblPr>
              <a:tblGrid>
                <a:gridCol w="1335543">
                  <a:extLst>
                    <a:ext uri="{9D8B030D-6E8A-4147-A177-3AD203B41FA5}">
                      <a16:colId xmlns:a16="http://schemas.microsoft.com/office/drawing/2014/main" val="1222100348"/>
                    </a:ext>
                  </a:extLst>
                </a:gridCol>
                <a:gridCol w="890362">
                  <a:extLst>
                    <a:ext uri="{9D8B030D-6E8A-4147-A177-3AD203B41FA5}">
                      <a16:colId xmlns:a16="http://schemas.microsoft.com/office/drawing/2014/main" val="693419526"/>
                    </a:ext>
                  </a:extLst>
                </a:gridCol>
                <a:gridCol w="890362">
                  <a:extLst>
                    <a:ext uri="{9D8B030D-6E8A-4147-A177-3AD203B41FA5}">
                      <a16:colId xmlns:a16="http://schemas.microsoft.com/office/drawing/2014/main" val="4015053800"/>
                    </a:ext>
                  </a:extLst>
                </a:gridCol>
                <a:gridCol w="890362">
                  <a:extLst>
                    <a:ext uri="{9D8B030D-6E8A-4147-A177-3AD203B41FA5}">
                      <a16:colId xmlns:a16="http://schemas.microsoft.com/office/drawing/2014/main" val="1508789584"/>
                    </a:ext>
                  </a:extLst>
                </a:gridCol>
                <a:gridCol w="890362">
                  <a:extLst>
                    <a:ext uri="{9D8B030D-6E8A-4147-A177-3AD203B41FA5}">
                      <a16:colId xmlns:a16="http://schemas.microsoft.com/office/drawing/2014/main" val="2976214306"/>
                    </a:ext>
                  </a:extLst>
                </a:gridCol>
                <a:gridCol w="890362">
                  <a:extLst>
                    <a:ext uri="{9D8B030D-6E8A-4147-A177-3AD203B41FA5}">
                      <a16:colId xmlns:a16="http://schemas.microsoft.com/office/drawing/2014/main" val="1951631171"/>
                    </a:ext>
                  </a:extLst>
                </a:gridCol>
                <a:gridCol w="890362">
                  <a:extLst>
                    <a:ext uri="{9D8B030D-6E8A-4147-A177-3AD203B41FA5}">
                      <a16:colId xmlns:a16="http://schemas.microsoft.com/office/drawing/2014/main" val="556988571"/>
                    </a:ext>
                  </a:extLst>
                </a:gridCol>
                <a:gridCol w="890362">
                  <a:extLst>
                    <a:ext uri="{9D8B030D-6E8A-4147-A177-3AD203B41FA5}">
                      <a16:colId xmlns:a16="http://schemas.microsoft.com/office/drawing/2014/main" val="444752187"/>
                    </a:ext>
                  </a:extLst>
                </a:gridCol>
                <a:gridCol w="890362">
                  <a:extLst>
                    <a:ext uri="{9D8B030D-6E8A-4147-A177-3AD203B41FA5}">
                      <a16:colId xmlns:a16="http://schemas.microsoft.com/office/drawing/2014/main" val="544475276"/>
                    </a:ext>
                  </a:extLst>
                </a:gridCol>
              </a:tblGrid>
              <a:tr h="776757">
                <a:tc rowSpan="2">
                  <a:txBody>
                    <a:bodyPr/>
                    <a:lstStyle/>
                    <a:p>
                      <a:pPr algn="ctr" fontAlgn="ctr"/>
                      <a:r>
                        <a:rPr lang="en-IN" sz="1100" b="1" u="none" strike="noStrike" dirty="0">
                          <a:solidFill>
                            <a:schemeClr val="tx1"/>
                          </a:solidFill>
                          <a:effectLst/>
                        </a:rPr>
                        <a:t>Country</a:t>
                      </a:r>
                      <a:endParaRPr lang="en-IN" sz="1100" b="1" i="0" u="none" strike="noStrike" dirty="0">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lumMod val="20000"/>
                        <a:lumOff val="80000"/>
                      </a:schemeClr>
                    </a:solidFill>
                  </a:tcPr>
                </a:tc>
                <a:tc gridSpan="2">
                  <a:txBody>
                    <a:bodyPr/>
                    <a:lstStyle/>
                    <a:p>
                      <a:pPr algn="ctr" fontAlgn="ctr"/>
                      <a:r>
                        <a:rPr lang="en-IN" sz="1100" b="1" u="none" strike="noStrike" dirty="0">
                          <a:solidFill>
                            <a:schemeClr val="tx1"/>
                          </a:solidFill>
                          <a:effectLst/>
                        </a:rPr>
                        <a:t>Life Expectancy</a:t>
                      </a:r>
                      <a:endParaRPr lang="en-IN" sz="1100" b="1" i="0" u="none" strike="noStrike" dirty="0">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2">
                        <a:lumMod val="20000"/>
                        <a:lumOff val="80000"/>
                      </a:schemeClr>
                    </a:solidFill>
                  </a:tcPr>
                </a:tc>
                <a:tc hMerge="1">
                  <a:txBody>
                    <a:bodyPr/>
                    <a:lstStyle/>
                    <a:p>
                      <a:endParaRPr lang="en-IN"/>
                    </a:p>
                  </a:txBody>
                  <a:tcPr/>
                </a:tc>
                <a:tc gridSpan="2">
                  <a:txBody>
                    <a:bodyPr/>
                    <a:lstStyle/>
                    <a:p>
                      <a:pPr algn="ctr" fontAlgn="ctr"/>
                      <a:r>
                        <a:rPr lang="en-IN" sz="1100" b="1" u="none" strike="noStrike" dirty="0">
                          <a:solidFill>
                            <a:schemeClr val="tx1"/>
                          </a:solidFill>
                          <a:effectLst/>
                        </a:rPr>
                        <a:t>MMR (per 100,000 live births)</a:t>
                      </a:r>
                      <a:endParaRPr lang="en-IN" sz="1100" b="1" i="0" u="none" strike="noStrike" dirty="0">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2">
                        <a:lumMod val="20000"/>
                        <a:lumOff val="80000"/>
                      </a:schemeClr>
                    </a:solidFill>
                  </a:tcPr>
                </a:tc>
                <a:tc hMerge="1">
                  <a:txBody>
                    <a:bodyPr/>
                    <a:lstStyle/>
                    <a:p>
                      <a:endParaRPr lang="en-IN"/>
                    </a:p>
                  </a:txBody>
                  <a:tcPr/>
                </a:tc>
                <a:tc gridSpan="2">
                  <a:txBody>
                    <a:bodyPr/>
                    <a:lstStyle/>
                    <a:p>
                      <a:pPr algn="ctr" fontAlgn="ctr"/>
                      <a:r>
                        <a:rPr lang="en-IN" sz="1100" b="1" u="none" strike="noStrike" dirty="0">
                          <a:solidFill>
                            <a:schemeClr val="tx1"/>
                          </a:solidFill>
                          <a:effectLst/>
                        </a:rPr>
                        <a:t>IMR (per 1,000 live births)</a:t>
                      </a:r>
                      <a:endParaRPr lang="en-IN" sz="1100" b="1" i="0" u="none" strike="noStrike" dirty="0">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2">
                        <a:lumMod val="20000"/>
                        <a:lumOff val="80000"/>
                      </a:schemeClr>
                    </a:solidFill>
                  </a:tcPr>
                </a:tc>
                <a:tc hMerge="1">
                  <a:txBody>
                    <a:bodyPr/>
                    <a:lstStyle/>
                    <a:p>
                      <a:endParaRPr lang="en-IN"/>
                    </a:p>
                  </a:txBody>
                  <a:tcPr/>
                </a:tc>
                <a:tc gridSpan="2">
                  <a:txBody>
                    <a:bodyPr/>
                    <a:lstStyle/>
                    <a:p>
                      <a:pPr algn="ctr" fontAlgn="ctr"/>
                      <a:r>
                        <a:rPr lang="en-IN" sz="1100" b="1" u="none" strike="noStrike" dirty="0">
                          <a:solidFill>
                            <a:schemeClr val="tx1"/>
                          </a:solidFill>
                          <a:effectLst/>
                        </a:rPr>
                        <a:t>OOPE (% of Current Health Exp)</a:t>
                      </a:r>
                      <a:endParaRPr lang="en-IN" sz="1100" b="1" i="0" u="none" strike="noStrike" dirty="0">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2">
                        <a:lumMod val="20000"/>
                        <a:lumOff val="80000"/>
                      </a:schemeClr>
                    </a:solidFill>
                  </a:tcPr>
                </a:tc>
                <a:tc hMerge="1">
                  <a:txBody>
                    <a:bodyPr/>
                    <a:lstStyle/>
                    <a:p>
                      <a:endParaRPr lang="en-IN"/>
                    </a:p>
                  </a:txBody>
                  <a:tcPr/>
                </a:tc>
                <a:extLst>
                  <a:ext uri="{0D108BD9-81ED-4DB2-BD59-A6C34878D82A}">
                    <a16:rowId xmlns:a16="http://schemas.microsoft.com/office/drawing/2014/main" val="110874929"/>
                  </a:ext>
                </a:extLst>
              </a:tr>
              <a:tr h="258918">
                <a:tc vMerge="1">
                  <a:txBody>
                    <a:bodyPr/>
                    <a:lstStyle/>
                    <a:p>
                      <a:endParaRPr lang="en-IN"/>
                    </a:p>
                  </a:txBody>
                  <a:tcPr/>
                </a:tc>
                <a:tc>
                  <a:txBody>
                    <a:bodyPr/>
                    <a:lstStyle/>
                    <a:p>
                      <a:pPr algn="ctr" fontAlgn="ctr"/>
                      <a:r>
                        <a:rPr lang="en-IN" sz="1100" b="1" u="none" strike="noStrike" dirty="0">
                          <a:solidFill>
                            <a:schemeClr val="tx1"/>
                          </a:solidFill>
                          <a:effectLst/>
                        </a:rPr>
                        <a:t>1991</a:t>
                      </a:r>
                      <a:endParaRPr lang="en-IN" sz="1100" b="1" i="0" u="none" strike="noStrike" dirty="0">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fontAlgn="ctr"/>
                      <a:r>
                        <a:rPr lang="en-IN" sz="1100" b="1" u="none" strike="noStrike" dirty="0">
                          <a:solidFill>
                            <a:schemeClr val="tx1"/>
                          </a:solidFill>
                          <a:effectLst/>
                        </a:rPr>
                        <a:t>2021</a:t>
                      </a:r>
                      <a:endParaRPr lang="en-IN" sz="1100" b="1" i="0" u="none" strike="noStrike" dirty="0">
                        <a:solidFill>
                          <a:schemeClr val="tx1"/>
                        </a:solidFill>
                        <a:effectLst/>
                        <a:latin typeface="Times New Roman" panose="02020603050405020304" pitchFamily="18" charset="0"/>
                      </a:endParaRPr>
                    </a:p>
                  </a:txBody>
                  <a:tcPr marL="6350" marR="6350" marT="6350"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fontAlgn="ctr"/>
                      <a:r>
                        <a:rPr lang="en-IN" sz="1100" b="1" u="none" strike="noStrike" dirty="0">
                          <a:solidFill>
                            <a:schemeClr val="tx1"/>
                          </a:solidFill>
                          <a:effectLst/>
                        </a:rPr>
                        <a:t>1991</a:t>
                      </a:r>
                      <a:endParaRPr lang="en-IN" sz="1100" b="1" i="0" u="none" strike="noStrike" dirty="0">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fontAlgn="ctr"/>
                      <a:r>
                        <a:rPr lang="en-IN" sz="1100" b="1" u="none" strike="noStrike" dirty="0">
                          <a:solidFill>
                            <a:schemeClr val="tx1"/>
                          </a:solidFill>
                          <a:effectLst/>
                        </a:rPr>
                        <a:t>2021</a:t>
                      </a:r>
                      <a:endParaRPr lang="en-IN" sz="1100" b="1" i="0" u="none" strike="noStrike" dirty="0">
                        <a:solidFill>
                          <a:schemeClr val="tx1"/>
                        </a:solidFill>
                        <a:effectLst/>
                        <a:latin typeface="Times New Roman" panose="02020603050405020304" pitchFamily="18" charset="0"/>
                      </a:endParaRPr>
                    </a:p>
                  </a:txBody>
                  <a:tcPr marL="6350" marR="6350" marT="6350"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fontAlgn="ctr"/>
                      <a:r>
                        <a:rPr lang="en-IN" sz="1100" b="1" u="none" strike="noStrike" dirty="0">
                          <a:solidFill>
                            <a:schemeClr val="tx1"/>
                          </a:solidFill>
                          <a:effectLst/>
                        </a:rPr>
                        <a:t>1991</a:t>
                      </a:r>
                      <a:endParaRPr lang="en-IN" sz="1100" b="1" i="0" u="none" strike="noStrike" dirty="0">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fontAlgn="ctr"/>
                      <a:r>
                        <a:rPr lang="en-IN" sz="1100" b="1" u="none" strike="noStrike" dirty="0">
                          <a:solidFill>
                            <a:schemeClr val="tx1"/>
                          </a:solidFill>
                          <a:effectLst/>
                        </a:rPr>
                        <a:t>2021</a:t>
                      </a:r>
                      <a:endParaRPr lang="en-IN" sz="1100" b="1" i="0" u="none" strike="noStrike" dirty="0">
                        <a:solidFill>
                          <a:schemeClr val="tx1"/>
                        </a:solidFill>
                        <a:effectLst/>
                        <a:latin typeface="Times New Roman" panose="02020603050405020304" pitchFamily="18" charset="0"/>
                      </a:endParaRPr>
                    </a:p>
                  </a:txBody>
                  <a:tcPr marL="6350" marR="6350" marT="6350"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fontAlgn="ctr"/>
                      <a:r>
                        <a:rPr lang="en-IN" sz="1100" b="1" u="none" strike="noStrike" dirty="0">
                          <a:solidFill>
                            <a:schemeClr val="tx1"/>
                          </a:solidFill>
                          <a:effectLst/>
                        </a:rPr>
                        <a:t>2000</a:t>
                      </a:r>
                      <a:endParaRPr lang="en-IN" sz="1100" b="1" i="0" u="none" strike="noStrike" dirty="0">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fontAlgn="ctr"/>
                      <a:r>
                        <a:rPr lang="en-IN" sz="1100" b="1" u="none" strike="noStrike" dirty="0">
                          <a:solidFill>
                            <a:schemeClr val="tx1"/>
                          </a:solidFill>
                          <a:effectLst/>
                        </a:rPr>
                        <a:t>2021</a:t>
                      </a:r>
                      <a:endParaRPr lang="en-IN" sz="1100" b="1" i="0" u="none" strike="noStrike" dirty="0">
                        <a:solidFill>
                          <a:schemeClr val="tx1"/>
                        </a:solidFill>
                        <a:effectLst/>
                        <a:latin typeface="Times New Roman" panose="02020603050405020304" pitchFamily="18" charset="0"/>
                      </a:endParaRPr>
                    </a:p>
                  </a:txBody>
                  <a:tcPr marL="6350" marR="6350" marT="6350"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3653648726"/>
                  </a:ext>
                </a:extLst>
              </a:tr>
              <a:tr h="258918">
                <a:tc>
                  <a:txBody>
                    <a:bodyPr/>
                    <a:lstStyle/>
                    <a:p>
                      <a:pPr algn="ctr" fontAlgn="ctr"/>
                      <a:r>
                        <a:rPr lang="en-IN" sz="1100" b="1" u="none" strike="noStrike" dirty="0">
                          <a:solidFill>
                            <a:schemeClr val="tx1"/>
                          </a:solidFill>
                          <a:effectLst/>
                        </a:rPr>
                        <a:t>Nepal</a:t>
                      </a:r>
                      <a:endParaRPr lang="en-IN" sz="1100" b="1" i="0" u="none" strike="noStrike" dirty="0">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fontAlgn="ctr"/>
                      <a:r>
                        <a:rPr lang="en-IN" sz="1000" u="none" strike="noStrike">
                          <a:solidFill>
                            <a:schemeClr val="tx1"/>
                          </a:solidFill>
                          <a:effectLst/>
                        </a:rPr>
                        <a:t>54.8</a:t>
                      </a:r>
                      <a:endParaRPr lang="en-IN" sz="1000" b="0" i="0" u="none" strike="noStrike">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IN" sz="1000" u="none" strike="noStrike" dirty="0">
                          <a:solidFill>
                            <a:schemeClr val="tx1"/>
                          </a:solidFill>
                          <a:effectLst/>
                        </a:rPr>
                        <a:t>68.4</a:t>
                      </a:r>
                      <a:endParaRPr lang="en-IN" sz="1000" b="0" i="0" u="none" strike="noStrike" dirty="0">
                        <a:solidFill>
                          <a:schemeClr val="tx1"/>
                        </a:solidFill>
                        <a:effectLst/>
                        <a:latin typeface="Times New Roman" panose="02020603050405020304" pitchFamily="18" charset="0"/>
                      </a:endParaRPr>
                    </a:p>
                  </a:txBody>
                  <a:tcPr marL="6350" marR="6350" marT="6350"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ctr"/>
                      <a:r>
                        <a:rPr lang="en-IN" sz="1000" u="none" strike="noStrike">
                          <a:solidFill>
                            <a:schemeClr val="tx1"/>
                          </a:solidFill>
                          <a:effectLst/>
                        </a:rPr>
                        <a:t>924</a:t>
                      </a:r>
                      <a:endParaRPr lang="en-IN" sz="1000" b="0" i="0" u="none" strike="noStrike">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IN" sz="1000" u="none" strike="noStrike" dirty="0">
                          <a:solidFill>
                            <a:schemeClr val="tx1"/>
                          </a:solidFill>
                          <a:effectLst/>
                        </a:rPr>
                        <a:t>186</a:t>
                      </a:r>
                      <a:endParaRPr lang="en-IN" sz="1000" b="0" i="0" u="none" strike="noStrike" dirty="0">
                        <a:solidFill>
                          <a:schemeClr val="tx1"/>
                        </a:solidFill>
                        <a:effectLst/>
                        <a:latin typeface="Times New Roman" panose="02020603050405020304" pitchFamily="18" charset="0"/>
                      </a:endParaRPr>
                    </a:p>
                  </a:txBody>
                  <a:tcPr marL="6350" marR="6350" marT="6350"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92D050"/>
                    </a:solidFill>
                  </a:tcPr>
                </a:tc>
                <a:tc>
                  <a:txBody>
                    <a:bodyPr/>
                    <a:lstStyle/>
                    <a:p>
                      <a:pPr algn="ctr" fontAlgn="ctr"/>
                      <a:r>
                        <a:rPr lang="en-IN" sz="1000" u="none" strike="noStrike">
                          <a:solidFill>
                            <a:schemeClr val="tx1"/>
                          </a:solidFill>
                          <a:effectLst/>
                        </a:rPr>
                        <a:t>96.4</a:t>
                      </a:r>
                      <a:endParaRPr lang="en-IN" sz="1000" b="0" i="0" u="none" strike="noStrike">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IN" sz="1000" u="none" strike="noStrike" dirty="0">
                          <a:solidFill>
                            <a:schemeClr val="tx1"/>
                          </a:solidFill>
                          <a:effectLst/>
                        </a:rPr>
                        <a:t>22.8</a:t>
                      </a:r>
                      <a:endParaRPr lang="en-IN" sz="1000" b="0" i="0" u="none" strike="noStrike" dirty="0">
                        <a:solidFill>
                          <a:schemeClr val="tx1"/>
                        </a:solidFill>
                        <a:effectLst/>
                        <a:latin typeface="Times New Roman" panose="02020603050405020304" pitchFamily="18" charset="0"/>
                      </a:endParaRPr>
                    </a:p>
                  </a:txBody>
                  <a:tcPr marL="6350" marR="6350" marT="6350"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ctr"/>
                      <a:r>
                        <a:rPr lang="en-IN" sz="1000" u="none" strike="noStrike">
                          <a:solidFill>
                            <a:schemeClr val="tx1"/>
                          </a:solidFill>
                          <a:effectLst/>
                        </a:rPr>
                        <a:t>55.8</a:t>
                      </a:r>
                      <a:endParaRPr lang="en-IN" sz="1000" b="0" i="0" u="none" strike="noStrike">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IN" sz="1000" u="none" strike="noStrike" dirty="0">
                          <a:solidFill>
                            <a:schemeClr val="tx1"/>
                          </a:solidFill>
                          <a:effectLst/>
                        </a:rPr>
                        <a:t>51.3</a:t>
                      </a:r>
                      <a:endParaRPr lang="en-IN" sz="1000" b="0" i="0" u="none" strike="noStrike" dirty="0">
                        <a:solidFill>
                          <a:schemeClr val="tx1"/>
                        </a:solidFill>
                        <a:effectLst/>
                        <a:latin typeface="Times New Roman" panose="02020603050405020304" pitchFamily="18" charset="0"/>
                      </a:endParaRPr>
                    </a:p>
                  </a:txBody>
                  <a:tcPr marL="6350" marR="6350" marT="6350"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2893860709"/>
                  </a:ext>
                </a:extLst>
              </a:tr>
              <a:tr h="308000">
                <a:tc>
                  <a:txBody>
                    <a:bodyPr/>
                    <a:lstStyle/>
                    <a:p>
                      <a:pPr algn="ctr" fontAlgn="ctr"/>
                      <a:r>
                        <a:rPr lang="en-IN" sz="1100" b="1" u="none" strike="noStrike" dirty="0">
                          <a:solidFill>
                            <a:schemeClr val="tx1"/>
                          </a:solidFill>
                          <a:effectLst/>
                        </a:rPr>
                        <a:t>Bangladesh</a:t>
                      </a:r>
                      <a:endParaRPr lang="en-IN" sz="1100" b="1" i="0" u="none" strike="noStrike" dirty="0">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fontAlgn="ctr"/>
                      <a:r>
                        <a:rPr lang="en-IN" sz="1000" u="none" strike="noStrike">
                          <a:solidFill>
                            <a:schemeClr val="tx1"/>
                          </a:solidFill>
                          <a:effectLst/>
                        </a:rPr>
                        <a:t>54.2</a:t>
                      </a:r>
                      <a:endParaRPr lang="en-IN" sz="1000" b="0" i="0" u="none" strike="noStrike">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IN" sz="1000" u="none" strike="noStrike" dirty="0">
                          <a:solidFill>
                            <a:schemeClr val="tx1"/>
                          </a:solidFill>
                          <a:effectLst/>
                        </a:rPr>
                        <a:t>72.4</a:t>
                      </a:r>
                      <a:endParaRPr lang="en-IN" sz="1000" b="0" i="0" u="none" strike="noStrike" dirty="0">
                        <a:solidFill>
                          <a:schemeClr val="tx1"/>
                        </a:solidFill>
                        <a:effectLst/>
                        <a:latin typeface="Times New Roman" panose="02020603050405020304" pitchFamily="18" charset="0"/>
                      </a:endParaRPr>
                    </a:p>
                  </a:txBody>
                  <a:tcPr marL="6350" marR="6350" marT="6350"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ctr"/>
                      <a:r>
                        <a:rPr lang="en-IN" sz="1000" u="none" strike="noStrike">
                          <a:solidFill>
                            <a:schemeClr val="tx1"/>
                          </a:solidFill>
                          <a:effectLst/>
                        </a:rPr>
                        <a:t>589</a:t>
                      </a:r>
                      <a:endParaRPr lang="en-IN" sz="1000" b="0" i="0" u="none" strike="noStrike">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IN" sz="1000" u="none" strike="noStrike" dirty="0">
                          <a:solidFill>
                            <a:schemeClr val="tx1"/>
                          </a:solidFill>
                          <a:effectLst/>
                        </a:rPr>
                        <a:t>173</a:t>
                      </a:r>
                      <a:endParaRPr lang="en-IN" sz="1000" b="0" i="0" u="none" strike="noStrike" dirty="0">
                        <a:solidFill>
                          <a:schemeClr val="tx1"/>
                        </a:solidFill>
                        <a:effectLst/>
                        <a:latin typeface="Times New Roman" panose="02020603050405020304" pitchFamily="18" charset="0"/>
                      </a:endParaRPr>
                    </a:p>
                  </a:txBody>
                  <a:tcPr marL="6350" marR="6350" marT="6350"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92D050"/>
                    </a:solidFill>
                  </a:tcPr>
                </a:tc>
                <a:tc>
                  <a:txBody>
                    <a:bodyPr/>
                    <a:lstStyle/>
                    <a:p>
                      <a:pPr algn="ctr" fontAlgn="ctr"/>
                      <a:r>
                        <a:rPr lang="en-IN" sz="1000" u="none" strike="noStrike" dirty="0">
                          <a:solidFill>
                            <a:schemeClr val="tx1"/>
                          </a:solidFill>
                          <a:effectLst/>
                        </a:rPr>
                        <a:t>101</a:t>
                      </a:r>
                      <a:endParaRPr lang="en-IN" sz="1000" b="0" i="0" u="none" strike="noStrike" dirty="0">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IN" sz="1000" u="none" strike="noStrike" dirty="0">
                          <a:solidFill>
                            <a:schemeClr val="tx1"/>
                          </a:solidFill>
                          <a:effectLst/>
                        </a:rPr>
                        <a:t>22.9</a:t>
                      </a:r>
                      <a:endParaRPr lang="en-IN" sz="1000" b="0" i="0" u="none" strike="noStrike" dirty="0">
                        <a:solidFill>
                          <a:schemeClr val="tx1"/>
                        </a:solidFill>
                        <a:effectLst/>
                        <a:latin typeface="Times New Roman" panose="02020603050405020304" pitchFamily="18" charset="0"/>
                      </a:endParaRPr>
                    </a:p>
                  </a:txBody>
                  <a:tcPr marL="6350" marR="6350" marT="6350"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ctr"/>
                      <a:r>
                        <a:rPr lang="en-IN" sz="1000" u="none" strike="noStrike">
                          <a:solidFill>
                            <a:schemeClr val="tx1"/>
                          </a:solidFill>
                          <a:effectLst/>
                        </a:rPr>
                        <a:t>61.8</a:t>
                      </a:r>
                      <a:endParaRPr lang="en-IN" sz="1000" b="0" i="0" u="none" strike="noStrike">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IN" sz="1000" u="none" strike="noStrike" dirty="0">
                          <a:solidFill>
                            <a:schemeClr val="tx1"/>
                          </a:solidFill>
                          <a:effectLst/>
                        </a:rPr>
                        <a:t>73</a:t>
                      </a:r>
                      <a:endParaRPr lang="en-IN" sz="1000" b="0" i="0" u="none" strike="noStrike" dirty="0">
                        <a:solidFill>
                          <a:schemeClr val="tx1"/>
                        </a:solidFill>
                        <a:effectLst/>
                        <a:latin typeface="Times New Roman" panose="02020603050405020304" pitchFamily="18" charset="0"/>
                      </a:endParaRPr>
                    </a:p>
                  </a:txBody>
                  <a:tcPr marL="6350" marR="6350" marT="6350"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40105849"/>
                  </a:ext>
                </a:extLst>
              </a:tr>
              <a:tr h="258918">
                <a:tc>
                  <a:txBody>
                    <a:bodyPr/>
                    <a:lstStyle/>
                    <a:p>
                      <a:pPr algn="ctr" fontAlgn="ctr"/>
                      <a:r>
                        <a:rPr lang="en-IN" sz="1100" b="1" u="none" strike="noStrike" dirty="0">
                          <a:solidFill>
                            <a:schemeClr val="tx1"/>
                          </a:solidFill>
                          <a:effectLst/>
                        </a:rPr>
                        <a:t>India</a:t>
                      </a:r>
                      <a:endParaRPr lang="en-IN" sz="1100" b="1" i="0" u="none" strike="noStrike" dirty="0">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fontAlgn="ctr"/>
                      <a:r>
                        <a:rPr lang="en-IN" sz="1000" b="1" u="none" strike="noStrike" dirty="0">
                          <a:solidFill>
                            <a:schemeClr val="tx1"/>
                          </a:solidFill>
                          <a:effectLst/>
                        </a:rPr>
                        <a:t>59.1</a:t>
                      </a:r>
                      <a:endParaRPr lang="en-IN" sz="1000" b="1" i="0" u="none" strike="noStrike" dirty="0">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fontAlgn="ctr"/>
                      <a:r>
                        <a:rPr lang="en-IN" sz="1000" b="1" u="none" strike="noStrike" dirty="0">
                          <a:solidFill>
                            <a:schemeClr val="tx1"/>
                          </a:solidFill>
                          <a:effectLst/>
                        </a:rPr>
                        <a:t>67.2</a:t>
                      </a:r>
                      <a:endParaRPr lang="en-IN" sz="1000" b="1" i="0" u="none" strike="noStrike" dirty="0">
                        <a:solidFill>
                          <a:schemeClr val="tx1"/>
                        </a:solidFill>
                        <a:effectLst/>
                        <a:latin typeface="Times New Roman" panose="02020603050405020304" pitchFamily="18" charset="0"/>
                      </a:endParaRPr>
                    </a:p>
                  </a:txBody>
                  <a:tcPr marL="6350" marR="6350" marT="6350"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fontAlgn="ctr"/>
                      <a:r>
                        <a:rPr lang="en-IN" sz="1000" b="1" u="none" strike="noStrike" dirty="0">
                          <a:solidFill>
                            <a:schemeClr val="tx1"/>
                          </a:solidFill>
                          <a:effectLst/>
                        </a:rPr>
                        <a:t>487</a:t>
                      </a:r>
                      <a:endParaRPr lang="en-IN" sz="1000" b="1" i="0" u="none" strike="noStrike" dirty="0">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fontAlgn="ctr"/>
                      <a:r>
                        <a:rPr lang="en-IN" sz="1000" b="1" u="none" strike="noStrike" dirty="0">
                          <a:solidFill>
                            <a:schemeClr val="tx1"/>
                          </a:solidFill>
                          <a:effectLst/>
                        </a:rPr>
                        <a:t>133</a:t>
                      </a:r>
                      <a:endParaRPr lang="en-IN" sz="1000" b="1" i="0" u="none" strike="noStrike" dirty="0">
                        <a:solidFill>
                          <a:schemeClr val="tx1"/>
                        </a:solidFill>
                        <a:effectLst/>
                        <a:latin typeface="Times New Roman" panose="02020603050405020304" pitchFamily="18" charset="0"/>
                      </a:endParaRPr>
                    </a:p>
                  </a:txBody>
                  <a:tcPr marL="6350" marR="6350" marT="6350"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fontAlgn="ctr"/>
                      <a:r>
                        <a:rPr lang="en-IN" sz="1000" b="1" u="none" strike="noStrike" dirty="0">
                          <a:solidFill>
                            <a:schemeClr val="tx1"/>
                          </a:solidFill>
                          <a:effectLst/>
                        </a:rPr>
                        <a:t>88.8</a:t>
                      </a:r>
                      <a:endParaRPr lang="en-IN" sz="1000" b="1" i="0" u="none" strike="noStrike" dirty="0">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fontAlgn="ctr"/>
                      <a:r>
                        <a:rPr lang="en-IN" sz="1000" b="1" u="none" strike="noStrike" dirty="0">
                          <a:solidFill>
                            <a:schemeClr val="tx1"/>
                          </a:solidFill>
                          <a:effectLst/>
                        </a:rPr>
                        <a:t>25.5</a:t>
                      </a:r>
                      <a:endParaRPr lang="en-IN" sz="1000" b="1" i="0" u="none" strike="noStrike" dirty="0">
                        <a:solidFill>
                          <a:schemeClr val="tx1"/>
                        </a:solidFill>
                        <a:effectLst/>
                        <a:latin typeface="Times New Roman" panose="02020603050405020304" pitchFamily="18" charset="0"/>
                      </a:endParaRPr>
                    </a:p>
                  </a:txBody>
                  <a:tcPr marL="6350" marR="6350" marT="6350"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fontAlgn="ctr"/>
                      <a:r>
                        <a:rPr lang="en-IN" sz="1000" b="1" u="none" strike="noStrike" dirty="0">
                          <a:solidFill>
                            <a:schemeClr val="tx1"/>
                          </a:solidFill>
                          <a:effectLst/>
                        </a:rPr>
                        <a:t>71.7</a:t>
                      </a:r>
                      <a:endParaRPr lang="en-IN" sz="1000" b="1" i="0" u="none" strike="noStrike" dirty="0">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fontAlgn="ctr"/>
                      <a:r>
                        <a:rPr lang="en-IN" sz="1000" b="1" u="none" strike="noStrike" dirty="0">
                          <a:solidFill>
                            <a:schemeClr val="tx1"/>
                          </a:solidFill>
                          <a:effectLst/>
                        </a:rPr>
                        <a:t>49.8</a:t>
                      </a:r>
                      <a:endParaRPr lang="en-IN" sz="1000" b="1" i="0" u="none" strike="noStrike" dirty="0">
                        <a:solidFill>
                          <a:schemeClr val="tx1"/>
                        </a:solidFill>
                        <a:effectLst/>
                        <a:latin typeface="Times New Roman" panose="02020603050405020304" pitchFamily="18" charset="0"/>
                      </a:endParaRPr>
                    </a:p>
                  </a:txBody>
                  <a:tcPr marL="6350" marR="6350" marT="6350"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3169026580"/>
                  </a:ext>
                </a:extLst>
              </a:tr>
              <a:tr h="258918">
                <a:tc>
                  <a:txBody>
                    <a:bodyPr/>
                    <a:lstStyle/>
                    <a:p>
                      <a:pPr algn="ctr" fontAlgn="ctr"/>
                      <a:r>
                        <a:rPr lang="en-IN" sz="1100" b="1" u="none" strike="noStrike" dirty="0">
                          <a:solidFill>
                            <a:schemeClr val="tx1"/>
                          </a:solidFill>
                          <a:effectLst/>
                        </a:rPr>
                        <a:t>Indonesia</a:t>
                      </a:r>
                      <a:endParaRPr lang="en-IN" sz="1100" b="1" i="0" u="none" strike="noStrike" dirty="0">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fontAlgn="ctr"/>
                      <a:r>
                        <a:rPr lang="en-IN" sz="1000" u="none" strike="noStrike">
                          <a:solidFill>
                            <a:schemeClr val="tx1"/>
                          </a:solidFill>
                          <a:effectLst/>
                        </a:rPr>
                        <a:t>63.2</a:t>
                      </a:r>
                      <a:endParaRPr lang="en-IN" sz="1000" b="0" i="0" u="none" strike="noStrike">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IN" sz="1000" u="none" strike="noStrike" dirty="0">
                          <a:solidFill>
                            <a:schemeClr val="tx1"/>
                          </a:solidFill>
                          <a:effectLst/>
                        </a:rPr>
                        <a:t>67.6</a:t>
                      </a:r>
                      <a:endParaRPr lang="en-IN" sz="1000" b="0" i="0" u="none" strike="noStrike" dirty="0">
                        <a:solidFill>
                          <a:schemeClr val="tx1"/>
                        </a:solidFill>
                        <a:effectLst/>
                        <a:latin typeface="Times New Roman" panose="02020603050405020304" pitchFamily="18" charset="0"/>
                      </a:endParaRPr>
                    </a:p>
                  </a:txBody>
                  <a:tcPr marL="6350" marR="6350" marT="6350"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ctr"/>
                      <a:r>
                        <a:rPr lang="en-IN" sz="1000" u="none" strike="noStrike">
                          <a:solidFill>
                            <a:schemeClr val="tx1"/>
                          </a:solidFill>
                          <a:effectLst/>
                        </a:rPr>
                        <a:t>348</a:t>
                      </a:r>
                      <a:endParaRPr lang="en-IN" sz="1000" b="0" i="0" u="none" strike="noStrike">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IN" sz="1000" u="none" strike="noStrike" dirty="0">
                          <a:solidFill>
                            <a:schemeClr val="tx1"/>
                          </a:solidFill>
                          <a:effectLst/>
                        </a:rPr>
                        <a:t>177</a:t>
                      </a:r>
                      <a:endParaRPr lang="en-IN" sz="1000" b="0" i="0" u="none" strike="noStrike" dirty="0">
                        <a:solidFill>
                          <a:schemeClr val="tx1"/>
                        </a:solidFill>
                        <a:effectLst/>
                        <a:latin typeface="Times New Roman" panose="02020603050405020304" pitchFamily="18" charset="0"/>
                      </a:endParaRPr>
                    </a:p>
                  </a:txBody>
                  <a:tcPr marL="6350" marR="6350" marT="6350"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92D050"/>
                    </a:solidFill>
                  </a:tcPr>
                </a:tc>
                <a:tc>
                  <a:txBody>
                    <a:bodyPr/>
                    <a:lstStyle/>
                    <a:p>
                      <a:pPr algn="ctr" fontAlgn="ctr"/>
                      <a:r>
                        <a:rPr lang="en-IN" sz="1000" u="none" strike="noStrike">
                          <a:solidFill>
                            <a:schemeClr val="tx1"/>
                          </a:solidFill>
                          <a:effectLst/>
                        </a:rPr>
                        <a:t>61.8</a:t>
                      </a:r>
                      <a:endParaRPr lang="en-IN" sz="1000" b="0" i="0" u="none" strike="noStrike">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IN" sz="1000" u="none" strike="noStrike" dirty="0">
                          <a:solidFill>
                            <a:schemeClr val="tx1"/>
                          </a:solidFill>
                          <a:effectLst/>
                        </a:rPr>
                        <a:t>18.9</a:t>
                      </a:r>
                      <a:endParaRPr lang="en-IN" sz="1000" b="0" i="0" u="none" strike="noStrike" dirty="0">
                        <a:solidFill>
                          <a:schemeClr val="tx1"/>
                        </a:solidFill>
                        <a:effectLst/>
                        <a:latin typeface="Times New Roman" panose="02020603050405020304" pitchFamily="18" charset="0"/>
                      </a:endParaRPr>
                    </a:p>
                  </a:txBody>
                  <a:tcPr marL="6350" marR="6350" marT="6350"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ctr"/>
                      <a:r>
                        <a:rPr lang="en-IN" sz="1000" u="none" strike="noStrike" dirty="0">
                          <a:solidFill>
                            <a:schemeClr val="tx1"/>
                          </a:solidFill>
                          <a:effectLst/>
                        </a:rPr>
                        <a:t>45.2</a:t>
                      </a:r>
                      <a:endParaRPr lang="en-IN" sz="1000" b="0" i="0" u="none" strike="noStrike" dirty="0">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IN" sz="1000" u="none" strike="noStrike" dirty="0">
                          <a:solidFill>
                            <a:schemeClr val="tx1"/>
                          </a:solidFill>
                          <a:effectLst/>
                        </a:rPr>
                        <a:t>45.9</a:t>
                      </a:r>
                      <a:endParaRPr lang="en-IN" sz="1000" b="0" i="0" u="none" strike="noStrike" dirty="0">
                        <a:solidFill>
                          <a:schemeClr val="tx1"/>
                        </a:solidFill>
                        <a:effectLst/>
                        <a:latin typeface="Times New Roman" panose="02020603050405020304" pitchFamily="18" charset="0"/>
                      </a:endParaRPr>
                    </a:p>
                  </a:txBody>
                  <a:tcPr marL="6350" marR="6350" marT="6350"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25821828"/>
                  </a:ext>
                </a:extLst>
              </a:tr>
              <a:tr h="258918">
                <a:tc>
                  <a:txBody>
                    <a:bodyPr/>
                    <a:lstStyle/>
                    <a:p>
                      <a:pPr algn="ctr" fontAlgn="ctr"/>
                      <a:r>
                        <a:rPr lang="en-IN" sz="1100" b="1" u="none" strike="noStrike" dirty="0">
                          <a:solidFill>
                            <a:schemeClr val="tx1"/>
                          </a:solidFill>
                          <a:effectLst/>
                        </a:rPr>
                        <a:t>Philippines</a:t>
                      </a:r>
                      <a:endParaRPr lang="en-IN" sz="1100" b="1" i="0" u="none" strike="noStrike" dirty="0">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fontAlgn="ctr"/>
                      <a:r>
                        <a:rPr lang="en-IN" sz="1000" u="none" strike="noStrike">
                          <a:solidFill>
                            <a:schemeClr val="tx1"/>
                          </a:solidFill>
                          <a:effectLst/>
                        </a:rPr>
                        <a:t>65.9</a:t>
                      </a:r>
                      <a:endParaRPr lang="en-IN" sz="1000" b="0" i="0" u="none" strike="noStrike">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IN" sz="1000" u="none" strike="noStrike" dirty="0">
                          <a:solidFill>
                            <a:schemeClr val="tx1"/>
                          </a:solidFill>
                          <a:effectLst/>
                        </a:rPr>
                        <a:t>69.3</a:t>
                      </a:r>
                      <a:endParaRPr lang="en-IN" sz="1000" b="0" i="0" u="none" strike="noStrike" dirty="0">
                        <a:solidFill>
                          <a:schemeClr val="tx1"/>
                        </a:solidFill>
                        <a:effectLst/>
                        <a:latin typeface="Times New Roman" panose="02020603050405020304" pitchFamily="18" charset="0"/>
                      </a:endParaRPr>
                    </a:p>
                  </a:txBody>
                  <a:tcPr marL="6350" marR="6350" marT="6350"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ctr"/>
                      <a:r>
                        <a:rPr lang="en-IN" sz="1000" u="none" strike="noStrike">
                          <a:solidFill>
                            <a:schemeClr val="tx1"/>
                          </a:solidFill>
                          <a:effectLst/>
                        </a:rPr>
                        <a:t>198</a:t>
                      </a:r>
                      <a:endParaRPr lang="en-IN" sz="1000" b="0" i="0" u="none" strike="noStrike">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IN" sz="1000" u="none" strike="noStrike" dirty="0">
                          <a:solidFill>
                            <a:schemeClr val="tx1"/>
                          </a:solidFill>
                          <a:effectLst/>
                        </a:rPr>
                        <a:t>121</a:t>
                      </a:r>
                      <a:endParaRPr lang="en-IN" sz="1000" b="0" i="0" u="none" strike="noStrike" dirty="0">
                        <a:solidFill>
                          <a:schemeClr val="tx1"/>
                        </a:solidFill>
                        <a:effectLst/>
                        <a:latin typeface="Times New Roman" panose="02020603050405020304" pitchFamily="18" charset="0"/>
                      </a:endParaRPr>
                    </a:p>
                  </a:txBody>
                  <a:tcPr marL="6350" marR="6350" marT="6350"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ctr"/>
                      <a:r>
                        <a:rPr lang="en-IN" sz="1000" u="none" strike="noStrike">
                          <a:solidFill>
                            <a:schemeClr val="tx1"/>
                          </a:solidFill>
                          <a:effectLst/>
                        </a:rPr>
                        <a:t>39.9</a:t>
                      </a:r>
                      <a:endParaRPr lang="en-IN" sz="1000" b="0" i="0" u="none" strike="noStrike">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IN" sz="1000" u="none" strike="noStrike" dirty="0">
                          <a:solidFill>
                            <a:schemeClr val="tx1"/>
                          </a:solidFill>
                          <a:effectLst/>
                        </a:rPr>
                        <a:t>20.5</a:t>
                      </a:r>
                      <a:endParaRPr lang="en-IN" sz="1000" b="0" i="0" u="none" strike="noStrike" dirty="0">
                        <a:solidFill>
                          <a:schemeClr val="tx1"/>
                        </a:solidFill>
                        <a:effectLst/>
                        <a:latin typeface="Times New Roman" panose="02020603050405020304" pitchFamily="18" charset="0"/>
                      </a:endParaRPr>
                    </a:p>
                  </a:txBody>
                  <a:tcPr marL="6350" marR="6350" marT="6350"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ctr"/>
                      <a:r>
                        <a:rPr lang="en-IN" sz="1000" u="none" strike="noStrike" dirty="0">
                          <a:solidFill>
                            <a:schemeClr val="tx1"/>
                          </a:solidFill>
                          <a:effectLst/>
                        </a:rPr>
                        <a:t>41.2</a:t>
                      </a:r>
                      <a:endParaRPr lang="en-IN" sz="1000" b="0" i="0" u="none" strike="noStrike" dirty="0">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IN" sz="1000" u="none" strike="noStrike" dirty="0">
                          <a:solidFill>
                            <a:schemeClr val="tx1"/>
                          </a:solidFill>
                          <a:effectLst/>
                        </a:rPr>
                        <a:t>45</a:t>
                      </a:r>
                      <a:endParaRPr lang="en-IN" sz="1000" b="0" i="0" u="none" strike="noStrike" dirty="0">
                        <a:solidFill>
                          <a:schemeClr val="tx1"/>
                        </a:solidFill>
                        <a:effectLst/>
                        <a:latin typeface="Times New Roman" panose="02020603050405020304" pitchFamily="18" charset="0"/>
                      </a:endParaRPr>
                    </a:p>
                  </a:txBody>
                  <a:tcPr marL="6350" marR="6350" marT="6350"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0415452"/>
                  </a:ext>
                </a:extLst>
              </a:tr>
              <a:tr h="258918">
                <a:tc>
                  <a:txBody>
                    <a:bodyPr/>
                    <a:lstStyle/>
                    <a:p>
                      <a:pPr algn="ctr" fontAlgn="ctr"/>
                      <a:r>
                        <a:rPr lang="en-IN" sz="1100" b="1" u="none" strike="noStrike" dirty="0">
                          <a:solidFill>
                            <a:schemeClr val="tx1"/>
                          </a:solidFill>
                          <a:effectLst/>
                        </a:rPr>
                        <a:t>South Africa</a:t>
                      </a:r>
                      <a:endParaRPr lang="en-IN" sz="1100" b="1" i="0" u="none" strike="noStrike" dirty="0">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fontAlgn="ctr"/>
                      <a:r>
                        <a:rPr lang="en-IN" sz="1000" u="none" strike="noStrike">
                          <a:solidFill>
                            <a:schemeClr val="tx1"/>
                          </a:solidFill>
                          <a:effectLst/>
                        </a:rPr>
                        <a:t>63.3</a:t>
                      </a:r>
                      <a:endParaRPr lang="en-IN" sz="1000" b="0" i="0" u="none" strike="noStrike">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IN" sz="1000" u="none" strike="noStrike" dirty="0">
                          <a:solidFill>
                            <a:schemeClr val="tx1"/>
                          </a:solidFill>
                          <a:effectLst/>
                        </a:rPr>
                        <a:t>62.3</a:t>
                      </a:r>
                      <a:endParaRPr lang="en-IN" sz="1000" b="0" i="0" u="none" strike="noStrike" dirty="0">
                        <a:solidFill>
                          <a:schemeClr val="tx1"/>
                        </a:solidFill>
                        <a:effectLst/>
                        <a:latin typeface="Times New Roman" panose="02020603050405020304" pitchFamily="18" charset="0"/>
                      </a:endParaRPr>
                    </a:p>
                  </a:txBody>
                  <a:tcPr marL="6350" marR="6350" marT="6350"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92D050"/>
                    </a:solidFill>
                  </a:tcPr>
                </a:tc>
                <a:tc>
                  <a:txBody>
                    <a:bodyPr/>
                    <a:lstStyle/>
                    <a:p>
                      <a:pPr algn="ctr" fontAlgn="ctr"/>
                      <a:r>
                        <a:rPr lang="en-IN" sz="1000" u="none" strike="noStrike">
                          <a:solidFill>
                            <a:schemeClr val="tx1"/>
                          </a:solidFill>
                          <a:effectLst/>
                        </a:rPr>
                        <a:t>162</a:t>
                      </a:r>
                      <a:endParaRPr lang="en-IN" sz="1000" b="0" i="0" u="none" strike="noStrike">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IN" sz="1000" u="none" strike="noStrike" dirty="0">
                          <a:solidFill>
                            <a:schemeClr val="tx1"/>
                          </a:solidFill>
                          <a:effectLst/>
                        </a:rPr>
                        <a:t>119</a:t>
                      </a:r>
                      <a:endParaRPr lang="en-IN" sz="1000" b="0" i="0" u="none" strike="noStrike" dirty="0">
                        <a:solidFill>
                          <a:schemeClr val="tx1"/>
                        </a:solidFill>
                        <a:effectLst/>
                        <a:latin typeface="Times New Roman" panose="02020603050405020304" pitchFamily="18" charset="0"/>
                      </a:endParaRPr>
                    </a:p>
                  </a:txBody>
                  <a:tcPr marL="6350" marR="6350" marT="6350"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ctr"/>
                      <a:r>
                        <a:rPr lang="en-IN" sz="1000" u="none" strike="noStrike">
                          <a:solidFill>
                            <a:schemeClr val="tx1"/>
                          </a:solidFill>
                          <a:effectLst/>
                        </a:rPr>
                        <a:t>47.8</a:t>
                      </a:r>
                      <a:endParaRPr lang="en-IN" sz="1000" b="0" i="0" u="none" strike="noStrike">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IN" sz="1000" u="none" strike="noStrike" dirty="0">
                          <a:solidFill>
                            <a:schemeClr val="tx1"/>
                          </a:solidFill>
                          <a:effectLst/>
                        </a:rPr>
                        <a:t>26.4</a:t>
                      </a:r>
                      <a:endParaRPr lang="en-IN" sz="1000" b="0" i="0" u="none" strike="noStrike" dirty="0">
                        <a:solidFill>
                          <a:schemeClr val="tx1"/>
                        </a:solidFill>
                        <a:effectLst/>
                        <a:latin typeface="Times New Roman" panose="02020603050405020304" pitchFamily="18" charset="0"/>
                      </a:endParaRPr>
                    </a:p>
                  </a:txBody>
                  <a:tcPr marL="6350" marR="6350" marT="6350"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92D050"/>
                    </a:solidFill>
                  </a:tcPr>
                </a:tc>
                <a:tc>
                  <a:txBody>
                    <a:bodyPr/>
                    <a:lstStyle/>
                    <a:p>
                      <a:pPr algn="ctr" fontAlgn="ctr"/>
                      <a:r>
                        <a:rPr lang="en-IN" sz="1000" u="none" strike="noStrike" dirty="0">
                          <a:solidFill>
                            <a:schemeClr val="tx1"/>
                          </a:solidFill>
                          <a:effectLst/>
                        </a:rPr>
                        <a:t>14.5</a:t>
                      </a:r>
                      <a:endParaRPr lang="en-IN" sz="1000" b="0" i="0" u="none" strike="noStrike" dirty="0">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IN" sz="1000" u="none" strike="noStrike" dirty="0">
                          <a:solidFill>
                            <a:schemeClr val="tx1"/>
                          </a:solidFill>
                          <a:effectLst/>
                        </a:rPr>
                        <a:t>5.5</a:t>
                      </a:r>
                      <a:endParaRPr lang="en-IN" sz="1000" b="0" i="0" u="none" strike="noStrike" dirty="0">
                        <a:solidFill>
                          <a:schemeClr val="tx1"/>
                        </a:solidFill>
                        <a:effectLst/>
                        <a:latin typeface="Times New Roman" panose="02020603050405020304" pitchFamily="18" charset="0"/>
                      </a:endParaRPr>
                    </a:p>
                  </a:txBody>
                  <a:tcPr marL="6350" marR="6350" marT="6350"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5322013"/>
                  </a:ext>
                </a:extLst>
              </a:tr>
              <a:tr h="258918">
                <a:tc>
                  <a:txBody>
                    <a:bodyPr/>
                    <a:lstStyle/>
                    <a:p>
                      <a:pPr algn="ctr" fontAlgn="ctr"/>
                      <a:r>
                        <a:rPr lang="en-IN" sz="1100" b="1" u="none" strike="noStrike" dirty="0">
                          <a:solidFill>
                            <a:schemeClr val="tx1"/>
                          </a:solidFill>
                          <a:effectLst/>
                        </a:rPr>
                        <a:t>Brazil</a:t>
                      </a:r>
                      <a:endParaRPr lang="en-IN" sz="1100" b="1" i="0" u="none" strike="noStrike" dirty="0">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fontAlgn="ctr"/>
                      <a:r>
                        <a:rPr lang="en-IN" sz="1000" u="none" strike="noStrike" dirty="0">
                          <a:solidFill>
                            <a:schemeClr val="tx1"/>
                          </a:solidFill>
                          <a:effectLst/>
                        </a:rPr>
                        <a:t>66.3</a:t>
                      </a:r>
                      <a:endParaRPr lang="en-IN" sz="1000" b="0" i="0" u="none" strike="noStrike" dirty="0">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IN" sz="1000" u="none" strike="noStrike" dirty="0">
                          <a:solidFill>
                            <a:schemeClr val="tx1"/>
                          </a:solidFill>
                          <a:effectLst/>
                        </a:rPr>
                        <a:t>72.8</a:t>
                      </a:r>
                      <a:endParaRPr lang="en-IN" sz="1000" b="0" i="0" u="none" strike="noStrike" dirty="0">
                        <a:solidFill>
                          <a:schemeClr val="tx1"/>
                        </a:solidFill>
                        <a:effectLst/>
                        <a:latin typeface="Times New Roman" panose="02020603050405020304" pitchFamily="18" charset="0"/>
                      </a:endParaRPr>
                    </a:p>
                  </a:txBody>
                  <a:tcPr marL="6350" marR="6350" marT="6350"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ctr"/>
                      <a:r>
                        <a:rPr lang="en-IN" sz="1000" u="none" strike="noStrike">
                          <a:solidFill>
                            <a:schemeClr val="tx1"/>
                          </a:solidFill>
                          <a:effectLst/>
                        </a:rPr>
                        <a:t>112</a:t>
                      </a:r>
                      <a:endParaRPr lang="en-IN" sz="1000" b="0" i="0" u="none" strike="noStrike">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IN" sz="1000" u="none" strike="noStrike" dirty="0">
                          <a:solidFill>
                            <a:schemeClr val="tx1"/>
                          </a:solidFill>
                          <a:effectLst/>
                        </a:rPr>
                        <a:t>60</a:t>
                      </a:r>
                      <a:endParaRPr lang="en-IN" sz="1000" b="0" i="0" u="none" strike="noStrike" dirty="0">
                        <a:solidFill>
                          <a:schemeClr val="tx1"/>
                        </a:solidFill>
                        <a:effectLst/>
                        <a:latin typeface="Times New Roman" panose="02020603050405020304" pitchFamily="18" charset="0"/>
                      </a:endParaRPr>
                    </a:p>
                  </a:txBody>
                  <a:tcPr marL="6350" marR="6350" marT="6350"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ctr"/>
                      <a:r>
                        <a:rPr lang="en-IN" sz="1000" u="none" strike="noStrike" dirty="0">
                          <a:solidFill>
                            <a:schemeClr val="tx1"/>
                          </a:solidFill>
                          <a:effectLst/>
                        </a:rPr>
                        <a:t>52.7</a:t>
                      </a:r>
                      <a:endParaRPr lang="en-IN" sz="1000" b="0" i="0" u="none" strike="noStrike" dirty="0">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IN" sz="1000" u="none" strike="noStrike" dirty="0">
                          <a:solidFill>
                            <a:schemeClr val="tx1"/>
                          </a:solidFill>
                          <a:effectLst/>
                        </a:rPr>
                        <a:t>12.9</a:t>
                      </a:r>
                      <a:endParaRPr lang="en-IN" sz="1000" b="0" i="0" u="none" strike="noStrike" dirty="0">
                        <a:solidFill>
                          <a:schemeClr val="tx1"/>
                        </a:solidFill>
                        <a:effectLst/>
                        <a:latin typeface="Times New Roman" panose="02020603050405020304" pitchFamily="18" charset="0"/>
                      </a:endParaRPr>
                    </a:p>
                  </a:txBody>
                  <a:tcPr marL="6350" marR="6350" marT="6350"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ctr"/>
                      <a:r>
                        <a:rPr lang="en-IN" sz="1000" u="none" strike="noStrike" dirty="0">
                          <a:solidFill>
                            <a:schemeClr val="tx1"/>
                          </a:solidFill>
                          <a:effectLst/>
                        </a:rPr>
                        <a:t>36.6</a:t>
                      </a:r>
                      <a:endParaRPr lang="en-IN" sz="1000" b="0" i="0" u="none" strike="noStrike" dirty="0">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IN" sz="1000" u="none" strike="noStrike" dirty="0">
                          <a:solidFill>
                            <a:schemeClr val="tx1"/>
                          </a:solidFill>
                          <a:effectLst/>
                        </a:rPr>
                        <a:t>22.7</a:t>
                      </a:r>
                      <a:endParaRPr lang="en-IN" sz="1000" b="0" i="0" u="none" strike="noStrike" dirty="0">
                        <a:solidFill>
                          <a:schemeClr val="tx1"/>
                        </a:solidFill>
                        <a:effectLst/>
                        <a:latin typeface="Times New Roman" panose="02020603050405020304" pitchFamily="18" charset="0"/>
                      </a:endParaRPr>
                    </a:p>
                  </a:txBody>
                  <a:tcPr marL="6350" marR="6350" marT="6350"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91441165"/>
                  </a:ext>
                </a:extLst>
              </a:tr>
              <a:tr h="258918">
                <a:tc>
                  <a:txBody>
                    <a:bodyPr/>
                    <a:lstStyle/>
                    <a:p>
                      <a:pPr algn="ctr" fontAlgn="ctr"/>
                      <a:r>
                        <a:rPr lang="en-IN" sz="1100" b="1" u="none" strike="noStrike" dirty="0">
                          <a:solidFill>
                            <a:schemeClr val="tx1"/>
                          </a:solidFill>
                          <a:effectLst/>
                        </a:rPr>
                        <a:t>China</a:t>
                      </a:r>
                      <a:endParaRPr lang="en-IN" sz="1100" b="1" i="0" u="none" strike="noStrike" dirty="0">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fontAlgn="ctr"/>
                      <a:r>
                        <a:rPr lang="en-IN" sz="1000" u="none" strike="noStrike">
                          <a:solidFill>
                            <a:schemeClr val="tx1"/>
                          </a:solidFill>
                          <a:effectLst/>
                        </a:rPr>
                        <a:t>68</a:t>
                      </a:r>
                      <a:endParaRPr lang="en-IN" sz="1000" b="0" i="0" u="none" strike="noStrike">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IN" sz="1000" u="none" strike="noStrike" dirty="0">
                          <a:solidFill>
                            <a:schemeClr val="tx1"/>
                          </a:solidFill>
                          <a:effectLst/>
                        </a:rPr>
                        <a:t>78.2</a:t>
                      </a:r>
                      <a:endParaRPr lang="en-IN" sz="1000" b="0" i="0" u="none" strike="noStrike" dirty="0">
                        <a:solidFill>
                          <a:schemeClr val="tx1"/>
                        </a:solidFill>
                        <a:effectLst/>
                        <a:latin typeface="Times New Roman" panose="02020603050405020304" pitchFamily="18" charset="0"/>
                      </a:endParaRPr>
                    </a:p>
                  </a:txBody>
                  <a:tcPr marL="6350" marR="6350" marT="6350"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ctr"/>
                      <a:r>
                        <a:rPr lang="en-IN" sz="1000" u="none" strike="noStrike" dirty="0">
                          <a:solidFill>
                            <a:schemeClr val="tx1"/>
                          </a:solidFill>
                          <a:effectLst/>
                        </a:rPr>
                        <a:t>90</a:t>
                      </a:r>
                      <a:endParaRPr lang="en-IN" sz="1000" b="0" i="0" u="none" strike="noStrike" dirty="0">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IN" sz="1000" u="none" strike="noStrike" dirty="0">
                          <a:solidFill>
                            <a:schemeClr val="tx1"/>
                          </a:solidFill>
                          <a:effectLst/>
                        </a:rPr>
                        <a:t>29</a:t>
                      </a:r>
                      <a:endParaRPr lang="en-IN" sz="1000" b="0" i="0" u="none" strike="noStrike" dirty="0">
                        <a:solidFill>
                          <a:schemeClr val="tx1"/>
                        </a:solidFill>
                        <a:effectLst/>
                        <a:latin typeface="Times New Roman" panose="02020603050405020304" pitchFamily="18" charset="0"/>
                      </a:endParaRPr>
                    </a:p>
                  </a:txBody>
                  <a:tcPr marL="6350" marR="6350" marT="6350"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ctr"/>
                      <a:r>
                        <a:rPr lang="en-IN" sz="1000" u="none" strike="noStrike" dirty="0">
                          <a:solidFill>
                            <a:schemeClr val="tx1"/>
                          </a:solidFill>
                          <a:effectLst/>
                        </a:rPr>
                        <a:t>42.7</a:t>
                      </a:r>
                      <a:endParaRPr lang="en-IN" sz="1000" b="0" i="0" u="none" strike="noStrike" dirty="0">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IN" sz="1000" u="none" strike="noStrike" dirty="0">
                          <a:solidFill>
                            <a:schemeClr val="tx1"/>
                          </a:solidFill>
                          <a:effectLst/>
                        </a:rPr>
                        <a:t>5.1</a:t>
                      </a:r>
                      <a:endParaRPr lang="en-IN" sz="1000" b="0" i="0" u="none" strike="noStrike" dirty="0">
                        <a:solidFill>
                          <a:schemeClr val="tx1"/>
                        </a:solidFill>
                        <a:effectLst/>
                        <a:latin typeface="Times New Roman" panose="02020603050405020304" pitchFamily="18" charset="0"/>
                      </a:endParaRPr>
                    </a:p>
                  </a:txBody>
                  <a:tcPr marL="6350" marR="6350" marT="6350"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ctr"/>
                      <a:r>
                        <a:rPr lang="en-IN" sz="1000" u="none" strike="noStrike" dirty="0">
                          <a:solidFill>
                            <a:schemeClr val="tx1"/>
                          </a:solidFill>
                          <a:effectLst/>
                        </a:rPr>
                        <a:t>60.1</a:t>
                      </a:r>
                      <a:endParaRPr lang="en-IN" sz="1000" b="0" i="0" u="none" strike="noStrike" dirty="0">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IN" sz="1000" u="none" strike="noStrike" dirty="0">
                          <a:solidFill>
                            <a:schemeClr val="tx1"/>
                          </a:solidFill>
                          <a:effectLst/>
                        </a:rPr>
                        <a:t>34.4</a:t>
                      </a:r>
                      <a:endParaRPr lang="en-IN" sz="1000" b="0" i="0" u="none" strike="noStrike" dirty="0">
                        <a:solidFill>
                          <a:schemeClr val="tx1"/>
                        </a:solidFill>
                        <a:effectLst/>
                        <a:latin typeface="Times New Roman" panose="02020603050405020304" pitchFamily="18" charset="0"/>
                      </a:endParaRPr>
                    </a:p>
                  </a:txBody>
                  <a:tcPr marL="6350" marR="6350" marT="6350"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20888305"/>
                  </a:ext>
                </a:extLst>
              </a:tr>
              <a:tr h="258918">
                <a:tc>
                  <a:txBody>
                    <a:bodyPr/>
                    <a:lstStyle/>
                    <a:p>
                      <a:pPr algn="ctr" fontAlgn="ctr"/>
                      <a:r>
                        <a:rPr lang="en-IN" sz="1100" b="1" u="none" strike="noStrike" dirty="0">
                          <a:solidFill>
                            <a:schemeClr val="tx1"/>
                          </a:solidFill>
                          <a:effectLst/>
                        </a:rPr>
                        <a:t>Sri Lanka</a:t>
                      </a:r>
                      <a:endParaRPr lang="en-IN" sz="1100" b="1" i="0" u="none" strike="noStrike" dirty="0">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fontAlgn="ctr"/>
                      <a:r>
                        <a:rPr lang="en-IN" sz="1000" u="none" strike="noStrike">
                          <a:solidFill>
                            <a:schemeClr val="tx1"/>
                          </a:solidFill>
                          <a:effectLst/>
                        </a:rPr>
                        <a:t>71.9</a:t>
                      </a:r>
                      <a:endParaRPr lang="en-IN" sz="1000" b="0" i="0" u="none" strike="noStrike">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en-IN" sz="1000" u="none" strike="noStrike" dirty="0">
                          <a:solidFill>
                            <a:schemeClr val="tx1"/>
                          </a:solidFill>
                          <a:effectLst/>
                        </a:rPr>
                        <a:t>76.4</a:t>
                      </a:r>
                      <a:endParaRPr lang="en-IN" sz="1000" b="0" i="0" u="none" strike="noStrike" dirty="0">
                        <a:solidFill>
                          <a:schemeClr val="tx1"/>
                        </a:solidFill>
                        <a:effectLst/>
                        <a:latin typeface="Times New Roman" panose="02020603050405020304" pitchFamily="18" charset="0"/>
                      </a:endParaRPr>
                    </a:p>
                  </a:txBody>
                  <a:tcPr marL="6350" marR="6350" marT="6350"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fontAlgn="ctr"/>
                      <a:r>
                        <a:rPr lang="en-IN" sz="1000" u="none" strike="noStrike" dirty="0">
                          <a:solidFill>
                            <a:schemeClr val="tx1"/>
                          </a:solidFill>
                          <a:effectLst/>
                        </a:rPr>
                        <a:t>79</a:t>
                      </a:r>
                      <a:endParaRPr lang="en-IN" sz="1000" b="0" i="0" u="none" strike="noStrike" dirty="0">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en-IN" sz="1000" u="none" strike="noStrike" dirty="0">
                          <a:solidFill>
                            <a:schemeClr val="tx1"/>
                          </a:solidFill>
                          <a:effectLst/>
                        </a:rPr>
                        <a:t>36</a:t>
                      </a:r>
                      <a:endParaRPr lang="en-IN" sz="1000" b="0" i="0" u="none" strike="noStrike" dirty="0">
                        <a:solidFill>
                          <a:schemeClr val="tx1"/>
                        </a:solidFill>
                        <a:effectLst/>
                        <a:latin typeface="Times New Roman" panose="02020603050405020304" pitchFamily="18" charset="0"/>
                      </a:endParaRPr>
                    </a:p>
                  </a:txBody>
                  <a:tcPr marL="6350" marR="6350" marT="6350"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fontAlgn="ctr"/>
                      <a:r>
                        <a:rPr lang="en-IN" sz="1000" u="none" strike="noStrike" dirty="0">
                          <a:solidFill>
                            <a:schemeClr val="tx1"/>
                          </a:solidFill>
                          <a:effectLst/>
                        </a:rPr>
                        <a:t>19.4</a:t>
                      </a:r>
                      <a:endParaRPr lang="en-IN" sz="1000" b="0" i="0" u="none" strike="noStrike" dirty="0">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en-IN" sz="1000" u="none" strike="noStrike" dirty="0">
                          <a:solidFill>
                            <a:schemeClr val="tx1"/>
                          </a:solidFill>
                          <a:effectLst/>
                        </a:rPr>
                        <a:t>5.8</a:t>
                      </a:r>
                      <a:endParaRPr lang="en-IN" sz="1000" b="0" i="0" u="none" strike="noStrike" dirty="0">
                        <a:solidFill>
                          <a:schemeClr val="tx1"/>
                        </a:solidFill>
                        <a:effectLst/>
                        <a:latin typeface="Times New Roman" panose="02020603050405020304" pitchFamily="18" charset="0"/>
                      </a:endParaRPr>
                    </a:p>
                  </a:txBody>
                  <a:tcPr marL="6350" marR="6350" marT="6350"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fontAlgn="ctr"/>
                      <a:r>
                        <a:rPr lang="en-IN" sz="1000" u="none" strike="noStrike" dirty="0">
                          <a:solidFill>
                            <a:schemeClr val="tx1"/>
                          </a:solidFill>
                          <a:effectLst/>
                        </a:rPr>
                        <a:t>40</a:t>
                      </a:r>
                      <a:endParaRPr lang="en-IN" sz="1000" b="0" i="0" u="none" strike="noStrike" dirty="0">
                        <a:solidFill>
                          <a:schemeClr val="tx1"/>
                        </a:solidFill>
                        <a:effectLst/>
                        <a:latin typeface="Times New Roman" panose="02020603050405020304" pitchFamily="18" charset="0"/>
                      </a:endParaRPr>
                    </a:p>
                  </a:txBody>
                  <a:tcPr marL="6350" marR="6350" marT="6350"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en-IN" sz="1000" u="none" strike="noStrike" dirty="0">
                          <a:solidFill>
                            <a:schemeClr val="tx1"/>
                          </a:solidFill>
                          <a:effectLst/>
                        </a:rPr>
                        <a:t>43.6</a:t>
                      </a:r>
                      <a:endParaRPr lang="en-IN" sz="1000" b="0" i="0" u="none" strike="noStrike" dirty="0">
                        <a:solidFill>
                          <a:schemeClr val="tx1"/>
                        </a:solidFill>
                        <a:effectLst/>
                        <a:latin typeface="Times New Roman" panose="02020603050405020304" pitchFamily="18" charset="0"/>
                      </a:endParaRPr>
                    </a:p>
                  </a:txBody>
                  <a:tcPr marL="6350" marR="6350" marT="6350"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15195558"/>
                  </a:ext>
                </a:extLst>
              </a:tr>
            </a:tbl>
          </a:graphicData>
        </a:graphic>
      </p:graphicFrame>
    </p:spTree>
    <p:extLst>
      <p:ext uri="{BB962C8B-B14F-4D97-AF65-F5344CB8AC3E}">
        <p14:creationId xmlns:p14="http://schemas.microsoft.com/office/powerpoint/2010/main" val="2312964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0345A-B6F5-B6D3-6816-C7FA25A94014}"/>
              </a:ext>
            </a:extLst>
          </p:cNvPr>
          <p:cNvSpPr>
            <a:spLocks noGrp="1"/>
          </p:cNvSpPr>
          <p:nvPr>
            <p:ph type="title"/>
          </p:nvPr>
        </p:nvSpPr>
        <p:spPr>
          <a:xfrm>
            <a:off x="399314" y="201319"/>
            <a:ext cx="8640000" cy="900000"/>
          </a:xfrm>
        </p:spPr>
        <p:txBody>
          <a:bodyPr/>
          <a:lstStyle/>
          <a:p>
            <a:r>
              <a:rPr lang="en-IN" dirty="0"/>
              <a:t>Primary Healthcare System- Deficiencies in Infrastructure</a:t>
            </a:r>
          </a:p>
        </p:txBody>
      </p:sp>
      <p:sp>
        <p:nvSpPr>
          <p:cNvPr id="4" name="Slide Number Placeholder 3">
            <a:extLst>
              <a:ext uri="{FF2B5EF4-FFF2-40B4-BE49-F238E27FC236}">
                <a16:creationId xmlns:a16="http://schemas.microsoft.com/office/drawing/2014/main" id="{1B802CA1-DB76-2E2D-307E-CD3A117B3256}"/>
              </a:ext>
            </a:extLst>
          </p:cNvPr>
          <p:cNvSpPr>
            <a:spLocks noGrp="1"/>
          </p:cNvSpPr>
          <p:nvPr>
            <p:ph type="sldNum" sz="quarter" idx="12"/>
          </p:nvPr>
        </p:nvSpPr>
        <p:spPr/>
        <p:txBody>
          <a:bodyPr/>
          <a:lstStyle/>
          <a:p>
            <a:fld id="{C275CB38-F9AA-4B6F-B580-D2968ABF0CAF}" type="slidenum">
              <a:rPr lang="en-GB" smtClean="0"/>
              <a:t>14</a:t>
            </a:fld>
            <a:endParaRPr lang="en-GB"/>
          </a:p>
        </p:txBody>
      </p:sp>
      <p:pic>
        <p:nvPicPr>
          <p:cNvPr id="7" name="Picture 6">
            <a:extLst>
              <a:ext uri="{FF2B5EF4-FFF2-40B4-BE49-F238E27FC236}">
                <a16:creationId xmlns:a16="http://schemas.microsoft.com/office/drawing/2014/main" id="{F83D5F2F-5A44-1C29-5EE6-A2C0C783D1E1}"/>
              </a:ext>
            </a:extLst>
          </p:cNvPr>
          <p:cNvPicPr>
            <a:picLocks noChangeAspect="1"/>
          </p:cNvPicPr>
          <p:nvPr/>
        </p:nvPicPr>
        <p:blipFill rotWithShape="1">
          <a:blip r:embed="rId2"/>
          <a:srcRect b="8339"/>
          <a:stretch/>
        </p:blipFill>
        <p:spPr>
          <a:xfrm>
            <a:off x="112590" y="1610202"/>
            <a:ext cx="8918819" cy="2115048"/>
          </a:xfrm>
          <a:prstGeom prst="rect">
            <a:avLst/>
          </a:prstGeom>
        </p:spPr>
      </p:pic>
    </p:spTree>
    <p:extLst>
      <p:ext uri="{BB962C8B-B14F-4D97-AF65-F5344CB8AC3E}">
        <p14:creationId xmlns:p14="http://schemas.microsoft.com/office/powerpoint/2010/main" val="20162256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D62C7-D90F-76EC-96E3-6BBC5253C20D}"/>
              </a:ext>
            </a:extLst>
          </p:cNvPr>
          <p:cNvSpPr>
            <a:spLocks noGrp="1"/>
          </p:cNvSpPr>
          <p:nvPr>
            <p:ph type="title"/>
          </p:nvPr>
        </p:nvSpPr>
        <p:spPr/>
        <p:txBody>
          <a:bodyPr/>
          <a:lstStyle/>
          <a:p>
            <a:r>
              <a:rPr lang="en-IN" dirty="0"/>
              <a:t>Primary Healthcare System- Deficiencies in Human Resources – Rural Areas</a:t>
            </a:r>
          </a:p>
        </p:txBody>
      </p:sp>
      <p:sp>
        <p:nvSpPr>
          <p:cNvPr id="5" name="Slide Number Placeholder 4">
            <a:extLst>
              <a:ext uri="{FF2B5EF4-FFF2-40B4-BE49-F238E27FC236}">
                <a16:creationId xmlns:a16="http://schemas.microsoft.com/office/drawing/2014/main" id="{19F0A2F0-4B00-6764-963A-DA1770440C64}"/>
              </a:ext>
            </a:extLst>
          </p:cNvPr>
          <p:cNvSpPr>
            <a:spLocks noGrp="1"/>
          </p:cNvSpPr>
          <p:nvPr>
            <p:ph type="sldNum" sz="quarter" idx="12"/>
          </p:nvPr>
        </p:nvSpPr>
        <p:spPr/>
        <p:txBody>
          <a:bodyPr/>
          <a:lstStyle/>
          <a:p>
            <a:fld id="{C275CB38-F9AA-4B6F-B580-D2968ABF0CAF}" type="slidenum">
              <a:rPr lang="en-GB" smtClean="0"/>
              <a:t>15</a:t>
            </a:fld>
            <a:endParaRPr lang="en-GB"/>
          </a:p>
        </p:txBody>
      </p:sp>
      <p:graphicFrame>
        <p:nvGraphicFramePr>
          <p:cNvPr id="6" name="Chart 5">
            <a:extLst>
              <a:ext uri="{FF2B5EF4-FFF2-40B4-BE49-F238E27FC236}">
                <a16:creationId xmlns:a16="http://schemas.microsoft.com/office/drawing/2014/main" id="{D6302D20-01C1-DB56-A39E-7BA7B2E45213}"/>
              </a:ext>
            </a:extLst>
          </p:cNvPr>
          <p:cNvGraphicFramePr/>
          <p:nvPr>
            <p:extLst>
              <p:ext uri="{D42A27DB-BD31-4B8C-83A1-F6EECF244321}">
                <p14:modId xmlns:p14="http://schemas.microsoft.com/office/powerpoint/2010/main" val="2816634988"/>
              </p:ext>
            </p:extLst>
          </p:nvPr>
        </p:nvGraphicFramePr>
        <p:xfrm>
          <a:off x="399600" y="1113183"/>
          <a:ext cx="4275767" cy="330774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a:extLst>
              <a:ext uri="{FF2B5EF4-FFF2-40B4-BE49-F238E27FC236}">
                <a16:creationId xmlns:a16="http://schemas.microsoft.com/office/drawing/2014/main" id="{66C765CC-D613-39DB-008C-D27C2BD07375}"/>
              </a:ext>
            </a:extLst>
          </p:cNvPr>
          <p:cNvGraphicFramePr/>
          <p:nvPr>
            <p:extLst>
              <p:ext uri="{D42A27DB-BD31-4B8C-83A1-F6EECF244321}">
                <p14:modId xmlns:p14="http://schemas.microsoft.com/office/powerpoint/2010/main" val="2857674059"/>
              </p:ext>
            </p:extLst>
          </p:nvPr>
        </p:nvGraphicFramePr>
        <p:xfrm>
          <a:off x="4289729" y="1113182"/>
          <a:ext cx="4572000" cy="341110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671026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D62C7-D90F-76EC-96E3-6BBC5253C20D}"/>
              </a:ext>
            </a:extLst>
          </p:cNvPr>
          <p:cNvSpPr>
            <a:spLocks noGrp="1"/>
          </p:cNvSpPr>
          <p:nvPr>
            <p:ph type="title"/>
          </p:nvPr>
        </p:nvSpPr>
        <p:spPr/>
        <p:txBody>
          <a:bodyPr/>
          <a:lstStyle/>
          <a:p>
            <a:r>
              <a:rPr lang="en-IN" dirty="0"/>
              <a:t>Primary Healthcare System- Deficiencies in Human Resources – Urban Areas</a:t>
            </a:r>
          </a:p>
        </p:txBody>
      </p:sp>
      <p:sp>
        <p:nvSpPr>
          <p:cNvPr id="5" name="Slide Number Placeholder 4">
            <a:extLst>
              <a:ext uri="{FF2B5EF4-FFF2-40B4-BE49-F238E27FC236}">
                <a16:creationId xmlns:a16="http://schemas.microsoft.com/office/drawing/2014/main" id="{19F0A2F0-4B00-6764-963A-DA1770440C64}"/>
              </a:ext>
            </a:extLst>
          </p:cNvPr>
          <p:cNvSpPr>
            <a:spLocks noGrp="1"/>
          </p:cNvSpPr>
          <p:nvPr>
            <p:ph type="sldNum" sz="quarter" idx="12"/>
          </p:nvPr>
        </p:nvSpPr>
        <p:spPr/>
        <p:txBody>
          <a:bodyPr/>
          <a:lstStyle/>
          <a:p>
            <a:fld id="{C275CB38-F9AA-4B6F-B580-D2968ABF0CAF}" type="slidenum">
              <a:rPr lang="en-GB" smtClean="0"/>
              <a:t>16</a:t>
            </a:fld>
            <a:endParaRPr lang="en-GB"/>
          </a:p>
        </p:txBody>
      </p:sp>
      <p:graphicFrame>
        <p:nvGraphicFramePr>
          <p:cNvPr id="3" name="Chart 2">
            <a:extLst>
              <a:ext uri="{FF2B5EF4-FFF2-40B4-BE49-F238E27FC236}">
                <a16:creationId xmlns:a16="http://schemas.microsoft.com/office/drawing/2014/main" id="{9D16D051-C0CC-E6D3-DF17-5B820FF56913}"/>
              </a:ext>
            </a:extLst>
          </p:cNvPr>
          <p:cNvGraphicFramePr/>
          <p:nvPr>
            <p:extLst>
              <p:ext uri="{D42A27DB-BD31-4B8C-83A1-F6EECF244321}">
                <p14:modId xmlns:p14="http://schemas.microsoft.com/office/powerpoint/2010/main" val="625969548"/>
              </p:ext>
            </p:extLst>
          </p:nvPr>
        </p:nvGraphicFramePr>
        <p:xfrm>
          <a:off x="147600" y="1121134"/>
          <a:ext cx="4572000" cy="351447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a:extLst>
              <a:ext uri="{FF2B5EF4-FFF2-40B4-BE49-F238E27FC236}">
                <a16:creationId xmlns:a16="http://schemas.microsoft.com/office/drawing/2014/main" id="{DA77FFDA-5215-9BB3-12AB-A99BB081D7F4}"/>
              </a:ext>
            </a:extLst>
          </p:cNvPr>
          <p:cNvGraphicFramePr/>
          <p:nvPr>
            <p:extLst>
              <p:ext uri="{D42A27DB-BD31-4B8C-83A1-F6EECF244321}">
                <p14:modId xmlns:p14="http://schemas.microsoft.com/office/powerpoint/2010/main" val="2741927839"/>
              </p:ext>
            </p:extLst>
          </p:nvPr>
        </p:nvGraphicFramePr>
        <p:xfrm>
          <a:off x="4424400" y="1228725"/>
          <a:ext cx="4572000" cy="329929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769947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0A420316-1D2E-0F62-F077-D1ED4EA186FD}"/>
              </a:ext>
            </a:extLst>
          </p:cNvPr>
          <p:cNvSpPr>
            <a:spLocks noGrp="1"/>
          </p:cNvSpPr>
          <p:nvPr>
            <p:ph type="title"/>
          </p:nvPr>
        </p:nvSpPr>
        <p:spPr>
          <a:xfrm>
            <a:off x="399314" y="90000"/>
            <a:ext cx="8640000" cy="900000"/>
          </a:xfrm>
        </p:spPr>
        <p:txBody>
          <a:bodyPr/>
          <a:lstStyle/>
          <a:p>
            <a:r>
              <a:rPr lang="en-US" dirty="0"/>
              <a:t>India lags behind its Peers in UHC Index</a:t>
            </a:r>
          </a:p>
        </p:txBody>
      </p:sp>
      <p:sp>
        <p:nvSpPr>
          <p:cNvPr id="5" name="Slide Number Placeholder 4">
            <a:extLst>
              <a:ext uri="{FF2B5EF4-FFF2-40B4-BE49-F238E27FC236}">
                <a16:creationId xmlns:a16="http://schemas.microsoft.com/office/drawing/2014/main" id="{8EE076CF-C653-CF18-E34C-5EB04BD23C07}"/>
              </a:ext>
            </a:extLst>
          </p:cNvPr>
          <p:cNvSpPr>
            <a:spLocks noGrp="1"/>
          </p:cNvSpPr>
          <p:nvPr>
            <p:ph type="sldNum" sz="quarter" idx="12"/>
          </p:nvPr>
        </p:nvSpPr>
        <p:spPr>
          <a:xfrm>
            <a:off x="399600" y="4770000"/>
            <a:ext cx="396000" cy="288000"/>
          </a:xfrm>
        </p:spPr>
        <p:txBody>
          <a:bodyPr anchor="ctr">
            <a:normAutofit/>
          </a:bodyPr>
          <a:lstStyle/>
          <a:p>
            <a:pPr>
              <a:spcAft>
                <a:spcPts val="600"/>
              </a:spcAft>
            </a:pPr>
            <a:fld id="{C275CB38-F9AA-4B6F-B580-D2968ABF0CAF}" type="slidenum">
              <a:rPr lang="en-GB" smtClean="0"/>
              <a:pPr>
                <a:spcAft>
                  <a:spcPts val="600"/>
                </a:spcAft>
              </a:pPr>
              <a:t>17</a:t>
            </a:fld>
            <a:endParaRPr lang="en-GB"/>
          </a:p>
        </p:txBody>
      </p:sp>
      <p:graphicFrame>
        <p:nvGraphicFramePr>
          <p:cNvPr id="6" name="Chart 5">
            <a:extLst>
              <a:ext uri="{FF2B5EF4-FFF2-40B4-BE49-F238E27FC236}">
                <a16:creationId xmlns:a16="http://schemas.microsoft.com/office/drawing/2014/main" id="{F28D50F1-B21F-74E6-68D6-4372351EEEA4}"/>
              </a:ext>
            </a:extLst>
          </p:cNvPr>
          <p:cNvGraphicFramePr>
            <a:graphicFrameLocks/>
          </p:cNvGraphicFramePr>
          <p:nvPr>
            <p:extLst>
              <p:ext uri="{D42A27DB-BD31-4B8C-83A1-F6EECF244321}">
                <p14:modId xmlns:p14="http://schemas.microsoft.com/office/powerpoint/2010/main" val="2425206898"/>
              </p:ext>
            </p:extLst>
          </p:nvPr>
        </p:nvGraphicFramePr>
        <p:xfrm>
          <a:off x="399314" y="1133999"/>
          <a:ext cx="8640000" cy="342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958178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96301-F437-DA02-0D2A-42AB029E8704}"/>
              </a:ext>
            </a:extLst>
          </p:cNvPr>
          <p:cNvSpPr>
            <a:spLocks noGrp="1"/>
          </p:cNvSpPr>
          <p:nvPr>
            <p:ph type="title"/>
          </p:nvPr>
        </p:nvSpPr>
        <p:spPr/>
        <p:txBody>
          <a:bodyPr/>
          <a:lstStyle/>
          <a:p>
            <a:r>
              <a:rPr lang="en-IN" dirty="0"/>
              <a:t>Key Takeaways</a:t>
            </a:r>
          </a:p>
        </p:txBody>
      </p:sp>
      <p:sp>
        <p:nvSpPr>
          <p:cNvPr id="3" name="Content Placeholder 2">
            <a:extLst>
              <a:ext uri="{FF2B5EF4-FFF2-40B4-BE49-F238E27FC236}">
                <a16:creationId xmlns:a16="http://schemas.microsoft.com/office/drawing/2014/main" id="{AB2F4BA1-9697-8EE6-9E53-C8FF8570F6E4}"/>
              </a:ext>
            </a:extLst>
          </p:cNvPr>
          <p:cNvSpPr>
            <a:spLocks noGrp="1"/>
          </p:cNvSpPr>
          <p:nvPr>
            <p:ph idx="1"/>
          </p:nvPr>
        </p:nvSpPr>
        <p:spPr/>
        <p:txBody>
          <a:bodyPr/>
          <a:lstStyle/>
          <a:p>
            <a:r>
              <a:rPr lang="en-IN" dirty="0"/>
              <a:t>Health - a low priority all along.</a:t>
            </a:r>
          </a:p>
          <a:p>
            <a:r>
              <a:rPr lang="en-IN" dirty="0"/>
              <a:t>OOPE in India - one of the highest in the world.</a:t>
            </a:r>
          </a:p>
          <a:p>
            <a:r>
              <a:rPr lang="en-IN" dirty="0"/>
              <a:t>Primary Healthcare- not receiving adequate attention.</a:t>
            </a:r>
          </a:p>
          <a:p>
            <a:r>
              <a:rPr lang="en-IN" dirty="0"/>
              <a:t>Inadequate health infrastructure, shortage of human resources.</a:t>
            </a:r>
          </a:p>
          <a:p>
            <a:r>
              <a:rPr lang="en-IN" dirty="0"/>
              <a:t>Significant rural- urban disparities persist.</a:t>
            </a:r>
          </a:p>
          <a:p>
            <a:r>
              <a:rPr lang="en-IN" dirty="0"/>
              <a:t>UHC goal remains elusive.</a:t>
            </a:r>
          </a:p>
          <a:p>
            <a:endParaRPr lang="en-IN" dirty="0"/>
          </a:p>
          <a:p>
            <a:endParaRPr lang="en-IN" dirty="0"/>
          </a:p>
          <a:p>
            <a:endParaRPr lang="en-IN" dirty="0"/>
          </a:p>
        </p:txBody>
      </p:sp>
      <p:sp>
        <p:nvSpPr>
          <p:cNvPr id="4" name="Footer Placeholder 3">
            <a:extLst>
              <a:ext uri="{FF2B5EF4-FFF2-40B4-BE49-F238E27FC236}">
                <a16:creationId xmlns:a16="http://schemas.microsoft.com/office/drawing/2014/main" id="{4A557D99-687D-9E16-1B07-93FCCCC159A5}"/>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C02C96-E033-D6A9-2AA3-FC84BD838E54}"/>
              </a:ext>
            </a:extLst>
          </p:cNvPr>
          <p:cNvSpPr>
            <a:spLocks noGrp="1"/>
          </p:cNvSpPr>
          <p:nvPr>
            <p:ph type="sldNum" sz="quarter" idx="12"/>
          </p:nvPr>
        </p:nvSpPr>
        <p:spPr/>
        <p:txBody>
          <a:bodyPr/>
          <a:lstStyle/>
          <a:p>
            <a:fld id="{C275CB38-F9AA-4B6F-B580-D2968ABF0CAF}" type="slidenum">
              <a:rPr lang="en-GB" smtClean="0"/>
              <a:t>18</a:t>
            </a:fld>
            <a:endParaRPr lang="en-GB"/>
          </a:p>
        </p:txBody>
      </p:sp>
    </p:spTree>
    <p:extLst>
      <p:ext uri="{BB962C8B-B14F-4D97-AF65-F5344CB8AC3E}">
        <p14:creationId xmlns:p14="http://schemas.microsoft.com/office/powerpoint/2010/main" val="2159886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19000" y="2121750"/>
            <a:ext cx="7506000" cy="900000"/>
          </a:xfrm>
        </p:spPr>
        <p:txBody>
          <a:bodyPr/>
          <a:lstStyle/>
          <a:p>
            <a:pPr algn="ctr"/>
            <a:r>
              <a:rPr lang="en-GB" dirty="0"/>
              <a:t>Thank you</a:t>
            </a:r>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275CB38-F9AA-4B6F-B580-D2968ABF0CAF}" type="slidenum">
              <a:rPr lang="en-GB" smtClean="0"/>
              <a:t>19</a:t>
            </a:fld>
            <a:endParaRPr lang="en-GB"/>
          </a:p>
        </p:txBody>
      </p:sp>
    </p:spTree>
    <p:extLst>
      <p:ext uri="{BB962C8B-B14F-4D97-AF65-F5344CB8AC3E}">
        <p14:creationId xmlns:p14="http://schemas.microsoft.com/office/powerpoint/2010/main" val="2985528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F26F6-BE93-8337-E0B6-BE0D5017DBCF}"/>
              </a:ext>
            </a:extLst>
          </p:cNvPr>
          <p:cNvSpPr>
            <a:spLocks noGrp="1"/>
          </p:cNvSpPr>
          <p:nvPr>
            <p:ph type="title"/>
          </p:nvPr>
        </p:nvSpPr>
        <p:spPr/>
        <p:txBody>
          <a:bodyPr/>
          <a:lstStyle/>
          <a:p>
            <a:r>
              <a:rPr lang="en-IN" dirty="0" err="1"/>
              <a:t>Bhore</a:t>
            </a:r>
            <a:r>
              <a:rPr lang="en-IN" dirty="0"/>
              <a:t> Committee Report – Emphasis on UHC</a:t>
            </a:r>
          </a:p>
        </p:txBody>
      </p:sp>
      <p:sp>
        <p:nvSpPr>
          <p:cNvPr id="3" name="Content Placeholder 2">
            <a:extLst>
              <a:ext uri="{FF2B5EF4-FFF2-40B4-BE49-F238E27FC236}">
                <a16:creationId xmlns:a16="http://schemas.microsoft.com/office/drawing/2014/main" id="{C104DA5D-B4FB-15C5-1743-307D9D5F9DBB}"/>
              </a:ext>
            </a:extLst>
          </p:cNvPr>
          <p:cNvSpPr>
            <a:spLocks noGrp="1"/>
          </p:cNvSpPr>
          <p:nvPr>
            <p:ph idx="1"/>
          </p:nvPr>
        </p:nvSpPr>
        <p:spPr>
          <a:xfrm>
            <a:off x="399314" y="989999"/>
            <a:ext cx="8640000" cy="3720793"/>
          </a:xfrm>
        </p:spPr>
        <p:txBody>
          <a:bodyPr/>
          <a:lstStyle/>
          <a:p>
            <a:pPr marL="0" indent="0">
              <a:buNone/>
            </a:pPr>
            <a:r>
              <a:rPr lang="en-IN" i="1" dirty="0"/>
              <a:t>“…provision by the state of as complete health service as possible and the inclusion, within its scope, of the largest possible proportion of the community. The need for assuring the distribution of medical benefits to all, irrespective of their ability to pay, has also received recognition.”</a:t>
            </a:r>
          </a:p>
          <a:p>
            <a:pPr marL="0" indent="0">
              <a:buNone/>
            </a:pPr>
            <a:endParaRPr lang="en-IN" i="1" dirty="0"/>
          </a:p>
          <a:p>
            <a:pPr marL="0" indent="0">
              <a:buNone/>
            </a:pPr>
            <a:r>
              <a:rPr lang="en-IN" dirty="0"/>
              <a:t>“…</a:t>
            </a:r>
            <a:r>
              <a:rPr lang="en-IN" i="1" dirty="0"/>
              <a:t>a National Health System for delivery of comprehensive preventive and curative allopathic services through a rural focused multi-level public system financed by the government, which all patients would be able to reap, irrespective of their ability to pay.”</a:t>
            </a:r>
          </a:p>
        </p:txBody>
      </p:sp>
      <p:sp>
        <p:nvSpPr>
          <p:cNvPr id="4" name="Footer Placeholder 3">
            <a:extLst>
              <a:ext uri="{FF2B5EF4-FFF2-40B4-BE49-F238E27FC236}">
                <a16:creationId xmlns:a16="http://schemas.microsoft.com/office/drawing/2014/main" id="{07954FEF-92D6-69C2-C5B4-1A88C2DE4816}"/>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08699B71-0183-1E5D-8E38-6800907FA183}"/>
              </a:ext>
            </a:extLst>
          </p:cNvPr>
          <p:cNvSpPr>
            <a:spLocks noGrp="1"/>
          </p:cNvSpPr>
          <p:nvPr>
            <p:ph type="sldNum" sz="quarter" idx="12"/>
          </p:nvPr>
        </p:nvSpPr>
        <p:spPr/>
        <p:txBody>
          <a:bodyPr/>
          <a:lstStyle/>
          <a:p>
            <a:fld id="{C275CB38-F9AA-4B6F-B580-D2968ABF0CAF}" type="slidenum">
              <a:rPr lang="en-GB" smtClean="0"/>
              <a:t>2</a:t>
            </a:fld>
            <a:endParaRPr lang="en-GB"/>
          </a:p>
        </p:txBody>
      </p:sp>
    </p:spTree>
    <p:extLst>
      <p:ext uri="{BB962C8B-B14F-4D97-AF65-F5344CB8AC3E}">
        <p14:creationId xmlns:p14="http://schemas.microsoft.com/office/powerpoint/2010/main" val="390700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F26F6-BE93-8337-E0B6-BE0D5017DBCF}"/>
              </a:ext>
            </a:extLst>
          </p:cNvPr>
          <p:cNvSpPr>
            <a:spLocks noGrp="1"/>
          </p:cNvSpPr>
          <p:nvPr>
            <p:ph type="title"/>
          </p:nvPr>
        </p:nvSpPr>
        <p:spPr/>
        <p:txBody>
          <a:bodyPr/>
          <a:lstStyle/>
          <a:p>
            <a:r>
              <a:rPr lang="en-IN" dirty="0" err="1"/>
              <a:t>Bhore</a:t>
            </a:r>
            <a:r>
              <a:rPr lang="en-IN" dirty="0"/>
              <a:t> Committee Report – Positive Impact of Health on Economic Growth</a:t>
            </a:r>
          </a:p>
        </p:txBody>
      </p:sp>
      <p:sp>
        <p:nvSpPr>
          <p:cNvPr id="3" name="Content Placeholder 2">
            <a:extLst>
              <a:ext uri="{FF2B5EF4-FFF2-40B4-BE49-F238E27FC236}">
                <a16:creationId xmlns:a16="http://schemas.microsoft.com/office/drawing/2014/main" id="{C104DA5D-B4FB-15C5-1743-307D9D5F9DBB}"/>
              </a:ext>
            </a:extLst>
          </p:cNvPr>
          <p:cNvSpPr>
            <a:spLocks noGrp="1"/>
          </p:cNvSpPr>
          <p:nvPr>
            <p:ph idx="1"/>
          </p:nvPr>
        </p:nvSpPr>
        <p:spPr>
          <a:xfrm>
            <a:off x="399314" y="990000"/>
            <a:ext cx="8640000" cy="3420000"/>
          </a:xfrm>
        </p:spPr>
        <p:txBody>
          <a:bodyPr/>
          <a:lstStyle/>
          <a:p>
            <a:pPr marL="0" indent="0">
              <a:buNone/>
            </a:pPr>
            <a:endParaRPr lang="en-IN" i="1" dirty="0"/>
          </a:p>
          <a:p>
            <a:pPr marL="0" indent="0">
              <a:buNone/>
            </a:pPr>
            <a:r>
              <a:rPr lang="en-IN" i="1" dirty="0"/>
              <a:t>“Apart from the intrinsic importance of maintaining individual and community health at its highest level, we strongly hold the view that the carrying out of the health measures we propose is one of the most effective ways of ensuring the economic prosperity of the country and of materially raising the level of the national income. It is obviously impossible to assess accurately, in terms of money the effects of ill‐health on the community”</a:t>
            </a:r>
          </a:p>
          <a:p>
            <a:endParaRPr lang="en-IN" i="1" dirty="0"/>
          </a:p>
        </p:txBody>
      </p:sp>
      <p:sp>
        <p:nvSpPr>
          <p:cNvPr id="4" name="Footer Placeholder 3">
            <a:extLst>
              <a:ext uri="{FF2B5EF4-FFF2-40B4-BE49-F238E27FC236}">
                <a16:creationId xmlns:a16="http://schemas.microsoft.com/office/drawing/2014/main" id="{07954FEF-92D6-69C2-C5B4-1A88C2DE4816}"/>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08699B71-0183-1E5D-8E38-6800907FA183}"/>
              </a:ext>
            </a:extLst>
          </p:cNvPr>
          <p:cNvSpPr>
            <a:spLocks noGrp="1"/>
          </p:cNvSpPr>
          <p:nvPr>
            <p:ph type="sldNum" sz="quarter" idx="12"/>
          </p:nvPr>
        </p:nvSpPr>
        <p:spPr/>
        <p:txBody>
          <a:bodyPr/>
          <a:lstStyle/>
          <a:p>
            <a:fld id="{C275CB38-F9AA-4B6F-B580-D2968ABF0CAF}" type="slidenum">
              <a:rPr lang="en-GB" smtClean="0"/>
              <a:t>3</a:t>
            </a:fld>
            <a:endParaRPr lang="en-GB"/>
          </a:p>
        </p:txBody>
      </p:sp>
    </p:spTree>
    <p:extLst>
      <p:ext uri="{BB962C8B-B14F-4D97-AF65-F5344CB8AC3E}">
        <p14:creationId xmlns:p14="http://schemas.microsoft.com/office/powerpoint/2010/main" val="1145349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C3313-2620-7A32-5DFF-947383997092}"/>
              </a:ext>
            </a:extLst>
          </p:cNvPr>
          <p:cNvSpPr>
            <a:spLocks noGrp="1"/>
          </p:cNvSpPr>
          <p:nvPr>
            <p:ph type="title"/>
          </p:nvPr>
        </p:nvSpPr>
        <p:spPr/>
        <p:txBody>
          <a:bodyPr/>
          <a:lstStyle/>
          <a:p>
            <a:r>
              <a:rPr lang="en-IN" dirty="0"/>
              <a:t>Mindset towards Health</a:t>
            </a:r>
          </a:p>
        </p:txBody>
      </p:sp>
      <p:sp>
        <p:nvSpPr>
          <p:cNvPr id="3" name="Content Placeholder 2">
            <a:extLst>
              <a:ext uri="{FF2B5EF4-FFF2-40B4-BE49-F238E27FC236}">
                <a16:creationId xmlns:a16="http://schemas.microsoft.com/office/drawing/2014/main" id="{1A9C925E-436F-C1EB-F0BC-81BA39CCE1B8}"/>
              </a:ext>
            </a:extLst>
          </p:cNvPr>
          <p:cNvSpPr>
            <a:spLocks noGrp="1"/>
          </p:cNvSpPr>
          <p:nvPr>
            <p:ph idx="1"/>
          </p:nvPr>
        </p:nvSpPr>
        <p:spPr/>
        <p:txBody>
          <a:bodyPr/>
          <a:lstStyle/>
          <a:p>
            <a:pPr marL="0" indent="0">
              <a:buNone/>
            </a:pPr>
            <a:r>
              <a:rPr lang="en-IN" i="1" dirty="0"/>
              <a:t>“[P]</a:t>
            </a:r>
            <a:r>
              <a:rPr lang="en-IN" i="1" dirty="0" err="1"/>
              <a:t>roductive</a:t>
            </a:r>
            <a:r>
              <a:rPr lang="en-IN" i="1" dirty="0"/>
              <a:t> items such as electrification, industrial development, irrigation projects and agricultural improvement should come before unproductive items such as health and education.”</a:t>
            </a:r>
            <a:br>
              <a:rPr lang="en-IN" i="1" dirty="0"/>
            </a:br>
            <a:endParaRPr lang="en-IN" i="1" dirty="0"/>
          </a:p>
          <a:p>
            <a:pPr marL="0" indent="0" algn="r">
              <a:buNone/>
            </a:pPr>
            <a:r>
              <a:rPr lang="en-IN" i="1" dirty="0"/>
              <a:t>- Viceroy (1944)</a:t>
            </a:r>
          </a:p>
        </p:txBody>
      </p:sp>
      <p:sp>
        <p:nvSpPr>
          <p:cNvPr id="4" name="Footer Placeholder 3">
            <a:extLst>
              <a:ext uri="{FF2B5EF4-FFF2-40B4-BE49-F238E27FC236}">
                <a16:creationId xmlns:a16="http://schemas.microsoft.com/office/drawing/2014/main" id="{6749FA32-9F86-09F5-73C8-7428671146D2}"/>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EAD7587-B996-B255-4A86-65F113B6DCD6}"/>
              </a:ext>
            </a:extLst>
          </p:cNvPr>
          <p:cNvSpPr>
            <a:spLocks noGrp="1"/>
          </p:cNvSpPr>
          <p:nvPr>
            <p:ph type="sldNum" sz="quarter" idx="12"/>
          </p:nvPr>
        </p:nvSpPr>
        <p:spPr/>
        <p:txBody>
          <a:bodyPr/>
          <a:lstStyle/>
          <a:p>
            <a:fld id="{C275CB38-F9AA-4B6F-B580-D2968ABF0CAF}" type="slidenum">
              <a:rPr lang="en-GB" smtClean="0"/>
              <a:t>4</a:t>
            </a:fld>
            <a:endParaRPr lang="en-GB"/>
          </a:p>
        </p:txBody>
      </p:sp>
    </p:spTree>
    <p:extLst>
      <p:ext uri="{BB962C8B-B14F-4D97-AF65-F5344CB8AC3E}">
        <p14:creationId xmlns:p14="http://schemas.microsoft.com/office/powerpoint/2010/main" val="2429763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Bhore</a:t>
            </a:r>
            <a:r>
              <a:rPr lang="en-US" dirty="0"/>
              <a:t> Committee Report (1946)</a:t>
            </a:r>
            <a:endParaRPr lang="en-GB" dirty="0"/>
          </a:p>
        </p:txBody>
      </p:sp>
      <p:sp>
        <p:nvSpPr>
          <p:cNvPr id="3" name="Text Placeholder 2"/>
          <p:cNvSpPr>
            <a:spLocks noGrp="1"/>
          </p:cNvSpPr>
          <p:nvPr>
            <p:ph type="body" idx="1"/>
          </p:nvPr>
        </p:nvSpPr>
        <p:spPr>
          <a:xfrm>
            <a:off x="328038" y="1206000"/>
            <a:ext cx="8640000" cy="3420000"/>
          </a:xfrm>
        </p:spPr>
        <p:txBody>
          <a:bodyPr/>
          <a:lstStyle/>
          <a:p>
            <a:pPr marL="342900" indent="-342900">
              <a:buFontTx/>
              <a:buChar char="-"/>
            </a:pPr>
            <a:r>
              <a:rPr lang="en-US" dirty="0" err="1"/>
              <a:t>Emphasised</a:t>
            </a:r>
            <a:r>
              <a:rPr lang="en-US" dirty="0"/>
              <a:t> on the </a:t>
            </a:r>
            <a:r>
              <a:rPr lang="en-US" b="1" dirty="0"/>
              <a:t>positive impact</a:t>
            </a:r>
            <a:r>
              <a:rPr lang="en-US" dirty="0"/>
              <a:t> of good health </a:t>
            </a:r>
            <a:r>
              <a:rPr lang="en-US" b="1" dirty="0"/>
              <a:t>on economic growth</a:t>
            </a:r>
          </a:p>
          <a:p>
            <a:pPr marL="342900" indent="-342900">
              <a:buFontTx/>
              <a:buChar char="-"/>
            </a:pPr>
            <a:r>
              <a:rPr lang="en-US" dirty="0"/>
              <a:t>Integration of </a:t>
            </a:r>
            <a:r>
              <a:rPr lang="en-US" b="1" dirty="0"/>
              <a:t>curative and preventive healthcare</a:t>
            </a:r>
          </a:p>
          <a:p>
            <a:pPr marL="342900" indent="-342900">
              <a:buFontTx/>
              <a:buChar char="-"/>
            </a:pPr>
            <a:r>
              <a:rPr lang="en-US" dirty="0"/>
              <a:t>Setting up </a:t>
            </a:r>
            <a:r>
              <a:rPr lang="en-US" b="1" dirty="0"/>
              <a:t>National Health System (NHS)</a:t>
            </a:r>
          </a:p>
          <a:p>
            <a:pPr marL="342900" indent="-342900">
              <a:buFontTx/>
              <a:buChar char="-"/>
            </a:pPr>
            <a:r>
              <a:rPr lang="en-US" dirty="0"/>
              <a:t>Setting up </a:t>
            </a:r>
            <a:r>
              <a:rPr lang="en-US" b="1" dirty="0"/>
              <a:t>primary and secondary healthcare infrastructure</a:t>
            </a:r>
          </a:p>
          <a:p>
            <a:pPr marL="342900" indent="-342900">
              <a:buFontTx/>
              <a:buChar char="-"/>
            </a:pPr>
            <a:r>
              <a:rPr lang="en-US" b="1" dirty="0"/>
              <a:t>Health Education and Medical Research</a:t>
            </a:r>
          </a:p>
          <a:p>
            <a:pPr marL="342900" indent="-342900">
              <a:buFontTx/>
              <a:buChar char="-"/>
            </a:pPr>
            <a:endParaRPr lang="en-US" dirty="0"/>
          </a:p>
          <a:p>
            <a:endParaRPr lang="en-US" dirty="0"/>
          </a:p>
          <a:p>
            <a:pPr marL="342900" indent="-342900">
              <a:buFontTx/>
              <a:buChar char="-"/>
            </a:pPr>
            <a:endParaRPr lang="en-US"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C275CB38-F9AA-4B6F-B580-D2968ABF0CAF}" type="slidenum">
              <a:rPr lang="en-GB" smtClean="0"/>
              <a:t>5</a:t>
            </a:fld>
            <a:endParaRPr lang="en-GB"/>
          </a:p>
        </p:txBody>
      </p:sp>
    </p:spTree>
    <p:extLst>
      <p:ext uri="{BB962C8B-B14F-4D97-AF65-F5344CB8AC3E}">
        <p14:creationId xmlns:p14="http://schemas.microsoft.com/office/powerpoint/2010/main" val="4091621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7E711EA2-C2F1-F1A7-3977-536B4D9AAE14}"/>
              </a:ext>
            </a:extLst>
          </p:cNvPr>
          <p:cNvSpPr>
            <a:spLocks noGrp="1"/>
          </p:cNvSpPr>
          <p:nvPr>
            <p:ph type="title"/>
          </p:nvPr>
        </p:nvSpPr>
        <p:spPr>
          <a:xfrm>
            <a:off x="399314" y="90000"/>
            <a:ext cx="8640000" cy="900000"/>
          </a:xfrm>
        </p:spPr>
        <p:txBody>
          <a:bodyPr/>
          <a:lstStyle/>
          <a:p>
            <a:r>
              <a:rPr lang="en-GB" dirty="0"/>
              <a:t>Early Years of Independence</a:t>
            </a:r>
            <a:r>
              <a:rPr lang="en-IN" dirty="0"/>
              <a:t>–Managing  Epidemics and Ensuring Immunisation</a:t>
            </a:r>
            <a:endParaRPr lang="en-US" dirty="0"/>
          </a:p>
        </p:txBody>
      </p:sp>
      <p:sp>
        <p:nvSpPr>
          <p:cNvPr id="14" name="Footer Placeholder 3">
            <a:extLst>
              <a:ext uri="{FF2B5EF4-FFF2-40B4-BE49-F238E27FC236}">
                <a16:creationId xmlns:a16="http://schemas.microsoft.com/office/drawing/2014/main" id="{2517450A-99C7-07D3-E955-88D5D33107EE}"/>
              </a:ext>
            </a:extLst>
          </p:cNvPr>
          <p:cNvSpPr>
            <a:spLocks noGrp="1"/>
          </p:cNvSpPr>
          <p:nvPr>
            <p:ph type="ftr" sz="quarter" idx="11"/>
          </p:nvPr>
        </p:nvSpPr>
        <p:spPr>
          <a:xfrm>
            <a:off x="1528175" y="4626000"/>
            <a:ext cx="5310000" cy="432000"/>
          </a:xfrm>
        </p:spPr>
        <p:txBody>
          <a:bodyPr/>
          <a:lstStyle/>
          <a:p>
            <a:endParaRPr lang="en-GB"/>
          </a:p>
        </p:txBody>
      </p:sp>
      <p:sp>
        <p:nvSpPr>
          <p:cNvPr id="5" name="Slide Number Placeholder 4">
            <a:extLst>
              <a:ext uri="{FF2B5EF4-FFF2-40B4-BE49-F238E27FC236}">
                <a16:creationId xmlns:a16="http://schemas.microsoft.com/office/drawing/2014/main" id="{5072CD7C-E48A-5077-5B68-A8354E4EFCF1}"/>
              </a:ext>
            </a:extLst>
          </p:cNvPr>
          <p:cNvSpPr>
            <a:spLocks noGrp="1"/>
          </p:cNvSpPr>
          <p:nvPr>
            <p:ph type="sldNum" sz="quarter" idx="12"/>
          </p:nvPr>
        </p:nvSpPr>
        <p:spPr>
          <a:xfrm>
            <a:off x="399600" y="4770000"/>
            <a:ext cx="396000" cy="288000"/>
          </a:xfrm>
        </p:spPr>
        <p:txBody>
          <a:bodyPr anchor="ctr">
            <a:normAutofit/>
          </a:bodyPr>
          <a:lstStyle/>
          <a:p>
            <a:pPr>
              <a:spcAft>
                <a:spcPts val="600"/>
              </a:spcAft>
            </a:pPr>
            <a:fld id="{C275CB38-F9AA-4B6F-B580-D2968ABF0CAF}" type="slidenum">
              <a:rPr lang="en-GB" smtClean="0"/>
              <a:pPr>
                <a:spcAft>
                  <a:spcPts val="600"/>
                </a:spcAft>
              </a:pPr>
              <a:t>6</a:t>
            </a:fld>
            <a:endParaRPr lang="en-GB"/>
          </a:p>
        </p:txBody>
      </p:sp>
      <p:graphicFrame>
        <p:nvGraphicFramePr>
          <p:cNvPr id="7" name="Table 6">
            <a:extLst>
              <a:ext uri="{FF2B5EF4-FFF2-40B4-BE49-F238E27FC236}">
                <a16:creationId xmlns:a16="http://schemas.microsoft.com/office/drawing/2014/main" id="{6B4B8C34-8358-86CA-CC46-B4007DE0E2A0}"/>
              </a:ext>
            </a:extLst>
          </p:cNvPr>
          <p:cNvGraphicFramePr>
            <a:graphicFrameLocks noGrp="1"/>
          </p:cNvGraphicFramePr>
          <p:nvPr>
            <p:extLst>
              <p:ext uri="{D42A27DB-BD31-4B8C-83A1-F6EECF244321}">
                <p14:modId xmlns:p14="http://schemas.microsoft.com/office/powerpoint/2010/main" val="203937653"/>
              </p:ext>
            </p:extLst>
          </p:nvPr>
        </p:nvGraphicFramePr>
        <p:xfrm>
          <a:off x="399312" y="990000"/>
          <a:ext cx="8640002" cy="3167277"/>
        </p:xfrm>
        <a:graphic>
          <a:graphicData uri="http://schemas.openxmlformats.org/drawingml/2006/table">
            <a:tbl>
              <a:tblPr firstRow="1" firstCol="1">
                <a:tableStyleId>{5C22544A-7EE6-4342-B048-85BDC9FD1C3A}</a:tableStyleId>
              </a:tblPr>
              <a:tblGrid>
                <a:gridCol w="1762210">
                  <a:extLst>
                    <a:ext uri="{9D8B030D-6E8A-4147-A177-3AD203B41FA5}">
                      <a16:colId xmlns:a16="http://schemas.microsoft.com/office/drawing/2014/main" val="172974085"/>
                    </a:ext>
                  </a:extLst>
                </a:gridCol>
                <a:gridCol w="3775409">
                  <a:extLst>
                    <a:ext uri="{9D8B030D-6E8A-4147-A177-3AD203B41FA5}">
                      <a16:colId xmlns:a16="http://schemas.microsoft.com/office/drawing/2014/main" val="1242741792"/>
                    </a:ext>
                  </a:extLst>
                </a:gridCol>
                <a:gridCol w="3102383">
                  <a:extLst>
                    <a:ext uri="{9D8B030D-6E8A-4147-A177-3AD203B41FA5}">
                      <a16:colId xmlns:a16="http://schemas.microsoft.com/office/drawing/2014/main" val="3712634606"/>
                    </a:ext>
                  </a:extLst>
                </a:gridCol>
              </a:tblGrid>
              <a:tr h="354323">
                <a:tc>
                  <a:txBody>
                    <a:bodyPr/>
                    <a:lstStyle/>
                    <a:p>
                      <a:pPr>
                        <a:lnSpc>
                          <a:spcPct val="107000"/>
                        </a:lnSpc>
                        <a:spcAft>
                          <a:spcPts val="800"/>
                        </a:spcAft>
                      </a:pPr>
                      <a:r>
                        <a:rPr lang="en-IN" sz="1900" dirty="0">
                          <a:effectLst/>
                        </a:rPr>
                        <a:t>Diseases </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26964" marR="126964" marT="0" marB="0"/>
                </a:tc>
                <a:tc>
                  <a:txBody>
                    <a:bodyPr/>
                    <a:lstStyle/>
                    <a:p>
                      <a:pPr>
                        <a:lnSpc>
                          <a:spcPct val="107000"/>
                        </a:lnSpc>
                        <a:spcAft>
                          <a:spcPts val="800"/>
                        </a:spcAft>
                      </a:pPr>
                      <a:r>
                        <a:rPr lang="en-IN" sz="1900">
                          <a:effectLst/>
                        </a:rPr>
                        <a:t>Status around Independence </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964" marR="126964" marT="0" marB="0"/>
                </a:tc>
                <a:tc>
                  <a:txBody>
                    <a:bodyPr/>
                    <a:lstStyle/>
                    <a:p>
                      <a:pPr>
                        <a:lnSpc>
                          <a:spcPct val="107000"/>
                        </a:lnSpc>
                        <a:spcAft>
                          <a:spcPts val="800"/>
                        </a:spcAft>
                      </a:pPr>
                      <a:r>
                        <a:rPr lang="en-IN" sz="1900" dirty="0">
                          <a:effectLst/>
                        </a:rPr>
                        <a:t>Status</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26964" marR="126964" marT="0" marB="0"/>
                </a:tc>
                <a:extLst>
                  <a:ext uri="{0D108BD9-81ED-4DB2-BD59-A6C34878D82A}">
                    <a16:rowId xmlns:a16="http://schemas.microsoft.com/office/drawing/2014/main" val="3746666985"/>
                  </a:ext>
                </a:extLst>
              </a:tr>
              <a:tr h="656215">
                <a:tc>
                  <a:txBody>
                    <a:bodyPr/>
                    <a:lstStyle/>
                    <a:p>
                      <a:pPr>
                        <a:lnSpc>
                          <a:spcPct val="107000"/>
                        </a:lnSpc>
                        <a:spcAft>
                          <a:spcPts val="800"/>
                        </a:spcAft>
                      </a:pPr>
                      <a:r>
                        <a:rPr lang="en-IN" sz="1900">
                          <a:effectLst/>
                        </a:rPr>
                        <a:t>Tuberculosis</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964" marR="126964" marT="0" marB="0"/>
                </a:tc>
                <a:tc>
                  <a:txBody>
                    <a:bodyPr/>
                    <a:lstStyle/>
                    <a:p>
                      <a:pPr>
                        <a:lnSpc>
                          <a:spcPct val="107000"/>
                        </a:lnSpc>
                        <a:spcAft>
                          <a:spcPts val="800"/>
                        </a:spcAft>
                      </a:pPr>
                      <a:r>
                        <a:rPr lang="en-IN" sz="1900">
                          <a:effectLst/>
                        </a:rPr>
                        <a:t>Active cases: 4/1000 population (1955-58)</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964" marR="126964" marT="0" marB="0"/>
                </a:tc>
                <a:tc>
                  <a:txBody>
                    <a:bodyPr/>
                    <a:lstStyle/>
                    <a:p>
                      <a:pPr>
                        <a:lnSpc>
                          <a:spcPct val="107000"/>
                        </a:lnSpc>
                        <a:spcAft>
                          <a:spcPts val="800"/>
                        </a:spcAft>
                      </a:pPr>
                      <a:r>
                        <a:rPr lang="en-IN" sz="1900" dirty="0">
                          <a:effectLst/>
                        </a:rPr>
                        <a:t>1.13/1000 (1981)</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26964" marR="126964" marT="0" marB="0"/>
                </a:tc>
                <a:extLst>
                  <a:ext uri="{0D108BD9-81ED-4DB2-BD59-A6C34878D82A}">
                    <a16:rowId xmlns:a16="http://schemas.microsoft.com/office/drawing/2014/main" val="1008096439"/>
                  </a:ext>
                </a:extLst>
              </a:tr>
              <a:tr h="844309">
                <a:tc>
                  <a:txBody>
                    <a:bodyPr/>
                    <a:lstStyle/>
                    <a:p>
                      <a:pPr>
                        <a:lnSpc>
                          <a:spcPct val="107000"/>
                        </a:lnSpc>
                        <a:spcAft>
                          <a:spcPts val="800"/>
                        </a:spcAft>
                      </a:pPr>
                      <a:r>
                        <a:rPr lang="en-IN" sz="1900">
                          <a:effectLst/>
                        </a:rPr>
                        <a:t>Smallpox</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964" marR="126964" marT="0" marB="0"/>
                </a:tc>
                <a:tc>
                  <a:txBody>
                    <a:bodyPr/>
                    <a:lstStyle/>
                    <a:p>
                      <a:pPr>
                        <a:lnSpc>
                          <a:spcPct val="107000"/>
                        </a:lnSpc>
                        <a:spcAft>
                          <a:spcPts val="800"/>
                        </a:spcAft>
                      </a:pPr>
                      <a:r>
                        <a:rPr lang="en-IN" sz="1900" dirty="0">
                          <a:effectLst/>
                        </a:rPr>
                        <a:t>Cases: 410,819 (1950)</a:t>
                      </a:r>
                      <a:endParaRPr lang="en-IN" sz="2000" dirty="0">
                        <a:effectLst/>
                      </a:endParaRPr>
                    </a:p>
                    <a:p>
                      <a:pPr>
                        <a:lnSpc>
                          <a:spcPct val="107000"/>
                        </a:lnSpc>
                        <a:spcAft>
                          <a:spcPts val="800"/>
                        </a:spcAft>
                      </a:pPr>
                      <a:r>
                        <a:rPr lang="en-IN" sz="1900" dirty="0">
                          <a:effectLst/>
                        </a:rPr>
                        <a:t>Deaths: 105,781 (1950)</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26964" marR="126964" marT="0" marB="0"/>
                </a:tc>
                <a:tc>
                  <a:txBody>
                    <a:bodyPr/>
                    <a:lstStyle/>
                    <a:p>
                      <a:pPr>
                        <a:lnSpc>
                          <a:spcPct val="107000"/>
                        </a:lnSpc>
                        <a:spcAft>
                          <a:spcPts val="800"/>
                        </a:spcAft>
                      </a:pPr>
                      <a:r>
                        <a:rPr lang="en-IN" sz="1900" dirty="0">
                          <a:effectLst/>
                        </a:rPr>
                        <a:t>Cases: 188,000 (1974)</a:t>
                      </a:r>
                      <a:endParaRPr lang="en-IN" sz="2000" dirty="0">
                        <a:effectLst/>
                      </a:endParaRPr>
                    </a:p>
                    <a:p>
                      <a:pPr>
                        <a:lnSpc>
                          <a:spcPct val="107000"/>
                        </a:lnSpc>
                        <a:spcAft>
                          <a:spcPts val="800"/>
                        </a:spcAft>
                      </a:pPr>
                      <a:r>
                        <a:rPr lang="en-IN" sz="1900" dirty="0">
                          <a:effectLst/>
                        </a:rPr>
                        <a:t>Deaths: 31,000 (1950)</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26964" marR="126964" marT="0" marB="0"/>
                </a:tc>
                <a:extLst>
                  <a:ext uri="{0D108BD9-81ED-4DB2-BD59-A6C34878D82A}">
                    <a16:rowId xmlns:a16="http://schemas.microsoft.com/office/drawing/2014/main" val="356877046"/>
                  </a:ext>
                </a:extLst>
              </a:tr>
              <a:tr h="656215">
                <a:tc>
                  <a:txBody>
                    <a:bodyPr/>
                    <a:lstStyle/>
                    <a:p>
                      <a:pPr>
                        <a:lnSpc>
                          <a:spcPct val="107000"/>
                        </a:lnSpc>
                        <a:spcAft>
                          <a:spcPts val="800"/>
                        </a:spcAft>
                      </a:pPr>
                      <a:r>
                        <a:rPr lang="en-IN" sz="1900">
                          <a:effectLst/>
                        </a:rPr>
                        <a:t>Malaria</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964" marR="126964" marT="0" marB="0"/>
                </a:tc>
                <a:tc>
                  <a:txBody>
                    <a:bodyPr/>
                    <a:lstStyle/>
                    <a:p>
                      <a:pPr>
                        <a:lnSpc>
                          <a:spcPct val="107000"/>
                        </a:lnSpc>
                        <a:spcAft>
                          <a:spcPts val="800"/>
                        </a:spcAft>
                      </a:pPr>
                      <a:r>
                        <a:rPr lang="en-IN" sz="1900" dirty="0">
                          <a:effectLst/>
                        </a:rPr>
                        <a:t>Cases: 75million (21.8% of the population in 1947)</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26964" marR="126964" marT="0" marB="0"/>
                </a:tc>
                <a:tc>
                  <a:txBody>
                    <a:bodyPr/>
                    <a:lstStyle/>
                    <a:p>
                      <a:pPr>
                        <a:lnSpc>
                          <a:spcPct val="107000"/>
                        </a:lnSpc>
                        <a:spcAft>
                          <a:spcPts val="800"/>
                        </a:spcAft>
                      </a:pPr>
                      <a:r>
                        <a:rPr lang="en-IN" sz="1900" dirty="0">
                          <a:effectLst/>
                        </a:rPr>
                        <a:t>Cases: 2.9 million (1980)</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26964" marR="126964" marT="0" marB="0"/>
                </a:tc>
                <a:extLst>
                  <a:ext uri="{0D108BD9-81ED-4DB2-BD59-A6C34878D82A}">
                    <a16:rowId xmlns:a16="http://schemas.microsoft.com/office/drawing/2014/main" val="4260520206"/>
                  </a:ext>
                </a:extLst>
              </a:tr>
              <a:tr h="656215">
                <a:tc>
                  <a:txBody>
                    <a:bodyPr/>
                    <a:lstStyle/>
                    <a:p>
                      <a:pPr>
                        <a:lnSpc>
                          <a:spcPct val="107000"/>
                        </a:lnSpc>
                        <a:spcAft>
                          <a:spcPts val="800"/>
                        </a:spcAft>
                      </a:pPr>
                      <a:r>
                        <a:rPr lang="en-IN" sz="1900">
                          <a:effectLst/>
                        </a:rPr>
                        <a:t>Polio</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126964" marR="126964" marT="0" marB="0"/>
                </a:tc>
                <a:tc>
                  <a:txBody>
                    <a:bodyPr/>
                    <a:lstStyle/>
                    <a:p>
                      <a:pPr>
                        <a:lnSpc>
                          <a:spcPct val="107000"/>
                        </a:lnSpc>
                        <a:spcAft>
                          <a:spcPts val="800"/>
                        </a:spcAft>
                      </a:pPr>
                      <a:r>
                        <a:rPr lang="en-IN" sz="1900" dirty="0">
                          <a:effectLst/>
                        </a:rPr>
                        <a:t>2,00,000-4,00,000 annual cases during the 1950s</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26964" marR="126964" marT="0" marB="0"/>
                </a:tc>
                <a:tc>
                  <a:txBody>
                    <a:bodyPr/>
                    <a:lstStyle/>
                    <a:p>
                      <a:pPr>
                        <a:lnSpc>
                          <a:spcPct val="107000"/>
                        </a:lnSpc>
                        <a:spcAft>
                          <a:spcPts val="800"/>
                        </a:spcAft>
                      </a:pPr>
                      <a:r>
                        <a:rPr lang="en-IN" sz="1900" dirty="0">
                          <a:effectLst/>
                        </a:rPr>
                        <a:t>1,50,000 cases in 1980 (43% of worldwide cases)</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26964" marR="126964" marT="0" marB="0"/>
                </a:tc>
                <a:extLst>
                  <a:ext uri="{0D108BD9-81ED-4DB2-BD59-A6C34878D82A}">
                    <a16:rowId xmlns:a16="http://schemas.microsoft.com/office/drawing/2014/main" val="2072710678"/>
                  </a:ext>
                </a:extLst>
              </a:tr>
            </a:tbl>
          </a:graphicData>
        </a:graphic>
      </p:graphicFrame>
    </p:spTree>
    <p:extLst>
      <p:ext uri="{BB962C8B-B14F-4D97-AF65-F5344CB8AC3E}">
        <p14:creationId xmlns:p14="http://schemas.microsoft.com/office/powerpoint/2010/main" val="1117449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EE1F5-D7D2-DA03-CB55-95584E10A0FE}"/>
              </a:ext>
            </a:extLst>
          </p:cNvPr>
          <p:cNvSpPr>
            <a:spLocks noGrp="1"/>
          </p:cNvSpPr>
          <p:nvPr>
            <p:ph type="title"/>
          </p:nvPr>
        </p:nvSpPr>
        <p:spPr/>
        <p:txBody>
          <a:bodyPr/>
          <a:lstStyle/>
          <a:p>
            <a:r>
              <a:rPr lang="en-IN" dirty="0"/>
              <a:t>National Health Policy- 1983, 2002, 2017 and NHM</a:t>
            </a:r>
          </a:p>
        </p:txBody>
      </p:sp>
      <p:sp>
        <p:nvSpPr>
          <p:cNvPr id="3" name="Content Placeholder 2">
            <a:extLst>
              <a:ext uri="{FF2B5EF4-FFF2-40B4-BE49-F238E27FC236}">
                <a16:creationId xmlns:a16="http://schemas.microsoft.com/office/drawing/2014/main" id="{0231B321-67B6-AEE6-F2D6-ED4B5EB44B22}"/>
              </a:ext>
            </a:extLst>
          </p:cNvPr>
          <p:cNvSpPr>
            <a:spLocks noGrp="1"/>
          </p:cNvSpPr>
          <p:nvPr>
            <p:ph idx="1"/>
          </p:nvPr>
        </p:nvSpPr>
        <p:spPr>
          <a:xfrm>
            <a:off x="399314" y="890671"/>
            <a:ext cx="8037020" cy="3991430"/>
          </a:xfrm>
        </p:spPr>
        <p:txBody>
          <a:bodyPr/>
          <a:lstStyle/>
          <a:p>
            <a:r>
              <a:rPr lang="en-IN" dirty="0"/>
              <a:t>Based on </a:t>
            </a:r>
            <a:r>
              <a:rPr lang="en-IN" b="1" dirty="0"/>
              <a:t>Alma-Ata Declaration of “Health for All by 2000”, </a:t>
            </a:r>
            <a:r>
              <a:rPr lang="en-IN" dirty="0"/>
              <a:t>later popularised as </a:t>
            </a:r>
            <a:r>
              <a:rPr lang="en-IN" b="1" dirty="0"/>
              <a:t>Universal Health Coverage</a:t>
            </a:r>
          </a:p>
          <a:p>
            <a:r>
              <a:rPr lang="en-IN" dirty="0"/>
              <a:t>Common Thread prevalent-</a:t>
            </a:r>
          </a:p>
          <a:p>
            <a:pPr lvl="1"/>
            <a:r>
              <a:rPr lang="en-IN" sz="2200" dirty="0">
                <a:solidFill>
                  <a:srgbClr val="000000"/>
                </a:solidFill>
                <a:ea typeface="Times New Roman" panose="02020603050405020304" pitchFamily="18" charset="0"/>
              </a:rPr>
              <a:t>I</a:t>
            </a:r>
            <a:r>
              <a:rPr lang="en-IN" sz="2200" dirty="0">
                <a:solidFill>
                  <a:srgbClr val="000000"/>
                </a:solidFill>
                <a:effectLst/>
                <a:ea typeface="Times New Roman" panose="02020603050405020304" pitchFamily="18" charset="0"/>
              </a:rPr>
              <a:t>ncreasing </a:t>
            </a:r>
            <a:r>
              <a:rPr lang="en-IN" sz="2200" b="1" dirty="0">
                <a:solidFill>
                  <a:srgbClr val="000000"/>
                </a:solidFill>
                <a:effectLst/>
                <a:ea typeface="Times New Roman" panose="02020603050405020304" pitchFamily="18" charset="0"/>
              </a:rPr>
              <a:t>public health spending</a:t>
            </a:r>
          </a:p>
          <a:p>
            <a:pPr lvl="1"/>
            <a:r>
              <a:rPr lang="en-IN" sz="2200" b="1" dirty="0">
                <a:solidFill>
                  <a:srgbClr val="000000"/>
                </a:solidFill>
                <a:ea typeface="Times New Roman" panose="02020603050405020304" pitchFamily="18" charset="0"/>
              </a:rPr>
              <a:t>R</a:t>
            </a:r>
            <a:r>
              <a:rPr lang="en-IN" sz="2200" b="1" dirty="0">
                <a:solidFill>
                  <a:srgbClr val="000000"/>
                </a:solidFill>
                <a:effectLst/>
                <a:ea typeface="Times New Roman" panose="02020603050405020304" pitchFamily="18" charset="0"/>
              </a:rPr>
              <a:t>educing</a:t>
            </a:r>
            <a:r>
              <a:rPr lang="en-IN" sz="2200" dirty="0">
                <a:solidFill>
                  <a:srgbClr val="000000"/>
                </a:solidFill>
                <a:effectLst/>
                <a:ea typeface="Times New Roman" panose="02020603050405020304" pitchFamily="18" charset="0"/>
              </a:rPr>
              <a:t> </a:t>
            </a:r>
            <a:r>
              <a:rPr lang="en-IN" sz="2200" b="1" dirty="0">
                <a:solidFill>
                  <a:srgbClr val="000000"/>
                </a:solidFill>
                <a:effectLst/>
                <a:ea typeface="Times New Roman" panose="02020603050405020304" pitchFamily="18" charset="0"/>
              </a:rPr>
              <a:t>out-of-pocket health spending</a:t>
            </a:r>
          </a:p>
          <a:p>
            <a:pPr lvl="1"/>
            <a:r>
              <a:rPr lang="en-IN" sz="2200" dirty="0">
                <a:solidFill>
                  <a:srgbClr val="000000"/>
                </a:solidFill>
                <a:ea typeface="Times New Roman" panose="02020603050405020304" pitchFamily="18" charset="0"/>
              </a:rPr>
              <a:t>D</a:t>
            </a:r>
            <a:r>
              <a:rPr lang="en-IN" sz="2200" dirty="0">
                <a:solidFill>
                  <a:srgbClr val="000000"/>
                </a:solidFill>
                <a:effectLst/>
                <a:ea typeface="Times New Roman" panose="02020603050405020304" pitchFamily="18" charset="0"/>
              </a:rPr>
              <a:t>eveloping </a:t>
            </a:r>
            <a:r>
              <a:rPr lang="en-IN" sz="2200" b="1" dirty="0">
                <a:solidFill>
                  <a:srgbClr val="000000"/>
                </a:solidFill>
                <a:effectLst/>
                <a:ea typeface="Times New Roman" panose="02020603050405020304" pitchFamily="18" charset="0"/>
              </a:rPr>
              <a:t>primary healthcare</a:t>
            </a:r>
          </a:p>
          <a:p>
            <a:pPr lvl="1"/>
            <a:r>
              <a:rPr lang="en-IN" sz="2200" dirty="0">
                <a:solidFill>
                  <a:srgbClr val="000000"/>
                </a:solidFill>
                <a:ea typeface="Times New Roman" panose="02020603050405020304" pitchFamily="18" charset="0"/>
              </a:rPr>
              <a:t>A</a:t>
            </a:r>
            <a:r>
              <a:rPr lang="en-IN" sz="2200" dirty="0">
                <a:solidFill>
                  <a:srgbClr val="000000"/>
                </a:solidFill>
                <a:effectLst/>
                <a:ea typeface="Times New Roman" panose="02020603050405020304" pitchFamily="18" charset="0"/>
              </a:rPr>
              <a:t>ddressing </a:t>
            </a:r>
            <a:r>
              <a:rPr lang="en-IN" sz="2200" b="1" dirty="0">
                <a:solidFill>
                  <a:srgbClr val="000000"/>
                </a:solidFill>
                <a:effectLst/>
                <a:ea typeface="Times New Roman" panose="02020603050405020304" pitchFamily="18" charset="0"/>
              </a:rPr>
              <a:t>rural-urban inequalities </a:t>
            </a:r>
            <a:r>
              <a:rPr lang="en-IN" sz="2200" dirty="0">
                <a:solidFill>
                  <a:srgbClr val="000000"/>
                </a:solidFill>
                <a:effectLst/>
                <a:ea typeface="Times New Roman" panose="02020603050405020304" pitchFamily="18" charset="0"/>
              </a:rPr>
              <a:t>in healthcare </a:t>
            </a:r>
          </a:p>
          <a:p>
            <a:pPr lvl="1"/>
            <a:r>
              <a:rPr lang="en-IN" sz="2200" dirty="0">
                <a:solidFill>
                  <a:srgbClr val="000000"/>
                </a:solidFill>
                <a:ea typeface="Times New Roman" panose="02020603050405020304" pitchFamily="18" charset="0"/>
              </a:rPr>
              <a:t>A</a:t>
            </a:r>
            <a:r>
              <a:rPr lang="en-IN" sz="2200" dirty="0">
                <a:solidFill>
                  <a:srgbClr val="000000"/>
                </a:solidFill>
                <a:effectLst/>
                <a:ea typeface="Times New Roman" panose="02020603050405020304" pitchFamily="18" charset="0"/>
              </a:rPr>
              <a:t>chieving </a:t>
            </a:r>
            <a:r>
              <a:rPr lang="en-IN" sz="2200" b="1" dirty="0">
                <a:solidFill>
                  <a:srgbClr val="000000"/>
                </a:solidFill>
                <a:effectLst/>
                <a:ea typeface="Times New Roman" panose="02020603050405020304" pitchFamily="18" charset="0"/>
              </a:rPr>
              <a:t>universal health coverage</a:t>
            </a:r>
            <a:endParaRPr lang="en-IN" sz="2200" b="1" dirty="0"/>
          </a:p>
          <a:p>
            <a:endParaRPr lang="en-IN" dirty="0"/>
          </a:p>
        </p:txBody>
      </p:sp>
      <p:sp>
        <p:nvSpPr>
          <p:cNvPr id="5" name="Slide Number Placeholder 4">
            <a:extLst>
              <a:ext uri="{FF2B5EF4-FFF2-40B4-BE49-F238E27FC236}">
                <a16:creationId xmlns:a16="http://schemas.microsoft.com/office/drawing/2014/main" id="{2AB09793-471C-DBFD-416E-E86FBBCE8BF2}"/>
              </a:ext>
            </a:extLst>
          </p:cNvPr>
          <p:cNvSpPr>
            <a:spLocks noGrp="1"/>
          </p:cNvSpPr>
          <p:nvPr>
            <p:ph type="sldNum" sz="quarter" idx="12"/>
          </p:nvPr>
        </p:nvSpPr>
        <p:spPr/>
        <p:txBody>
          <a:bodyPr/>
          <a:lstStyle/>
          <a:p>
            <a:fld id="{C275CB38-F9AA-4B6F-B580-D2968ABF0CAF}" type="slidenum">
              <a:rPr lang="en-GB" smtClean="0"/>
              <a:t>7</a:t>
            </a:fld>
            <a:endParaRPr lang="en-GB"/>
          </a:p>
        </p:txBody>
      </p:sp>
    </p:spTree>
    <p:extLst>
      <p:ext uri="{BB962C8B-B14F-4D97-AF65-F5344CB8AC3E}">
        <p14:creationId xmlns:p14="http://schemas.microsoft.com/office/powerpoint/2010/main" val="3312648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ED1D3-4BEB-E511-1F14-6A8CFD5DCCEF}"/>
              </a:ext>
            </a:extLst>
          </p:cNvPr>
          <p:cNvSpPr>
            <a:spLocks noGrp="1"/>
          </p:cNvSpPr>
          <p:nvPr>
            <p:ph type="title"/>
          </p:nvPr>
        </p:nvSpPr>
        <p:spPr/>
        <p:txBody>
          <a:bodyPr/>
          <a:lstStyle/>
          <a:p>
            <a:r>
              <a:rPr lang="en-IN" dirty="0"/>
              <a:t>Evolution of Health Spending</a:t>
            </a:r>
          </a:p>
        </p:txBody>
      </p:sp>
      <p:sp>
        <p:nvSpPr>
          <p:cNvPr id="5" name="Slide Number Placeholder 4">
            <a:extLst>
              <a:ext uri="{FF2B5EF4-FFF2-40B4-BE49-F238E27FC236}">
                <a16:creationId xmlns:a16="http://schemas.microsoft.com/office/drawing/2014/main" id="{6FFB05FF-4D31-6E63-7FDC-112DC8E9D663}"/>
              </a:ext>
            </a:extLst>
          </p:cNvPr>
          <p:cNvSpPr>
            <a:spLocks noGrp="1"/>
          </p:cNvSpPr>
          <p:nvPr>
            <p:ph type="sldNum" sz="quarter" idx="12"/>
          </p:nvPr>
        </p:nvSpPr>
        <p:spPr/>
        <p:txBody>
          <a:bodyPr/>
          <a:lstStyle/>
          <a:p>
            <a:fld id="{C275CB38-F9AA-4B6F-B580-D2968ABF0CAF}" type="slidenum">
              <a:rPr lang="en-GB" smtClean="0"/>
              <a:t>8</a:t>
            </a:fld>
            <a:endParaRPr lang="en-GB"/>
          </a:p>
        </p:txBody>
      </p:sp>
      <p:graphicFrame>
        <p:nvGraphicFramePr>
          <p:cNvPr id="16" name="Chart 15">
            <a:extLst>
              <a:ext uri="{FF2B5EF4-FFF2-40B4-BE49-F238E27FC236}">
                <a16:creationId xmlns:a16="http://schemas.microsoft.com/office/drawing/2014/main" id="{49F07CEC-949D-4BF1-9BB9-E875507CDDE4}"/>
              </a:ext>
            </a:extLst>
          </p:cNvPr>
          <p:cNvGraphicFramePr/>
          <p:nvPr>
            <p:extLst>
              <p:ext uri="{D42A27DB-BD31-4B8C-83A1-F6EECF244321}">
                <p14:modId xmlns:p14="http://schemas.microsoft.com/office/powerpoint/2010/main" val="1212991174"/>
              </p:ext>
            </p:extLst>
          </p:nvPr>
        </p:nvGraphicFramePr>
        <p:xfrm>
          <a:off x="174930" y="858741"/>
          <a:ext cx="8569756" cy="3681453"/>
        </p:xfrm>
        <a:graphic>
          <a:graphicData uri="http://schemas.openxmlformats.org/drawingml/2006/chart">
            <c:chart xmlns:c="http://schemas.openxmlformats.org/drawingml/2006/chart" xmlns:r="http://schemas.openxmlformats.org/officeDocument/2006/relationships" r:id="rId2"/>
          </a:graphicData>
        </a:graphic>
      </p:graphicFrame>
      <p:sp>
        <p:nvSpPr>
          <p:cNvPr id="17" name="TextBox 16">
            <a:extLst>
              <a:ext uri="{FF2B5EF4-FFF2-40B4-BE49-F238E27FC236}">
                <a16:creationId xmlns:a16="http://schemas.microsoft.com/office/drawing/2014/main" id="{544C017D-C9F1-20D7-5792-720C65B68CE3}"/>
              </a:ext>
            </a:extLst>
          </p:cNvPr>
          <p:cNvSpPr txBox="1"/>
          <p:nvPr/>
        </p:nvSpPr>
        <p:spPr>
          <a:xfrm>
            <a:off x="795600" y="4699221"/>
            <a:ext cx="5279197" cy="261610"/>
          </a:xfrm>
          <a:prstGeom prst="rect">
            <a:avLst/>
          </a:prstGeom>
          <a:noFill/>
        </p:spPr>
        <p:txBody>
          <a:bodyPr wrap="square" rtlCol="0">
            <a:spAutoFit/>
          </a:bodyPr>
          <a:lstStyle/>
          <a:p>
            <a:r>
              <a:rPr lang="en-IN" sz="1100" dirty="0">
                <a:latin typeface="+mj-lt"/>
              </a:rPr>
              <a:t>Source: </a:t>
            </a:r>
            <a:r>
              <a:rPr lang="en-GB" sz="1100" i="1" dirty="0">
                <a:solidFill>
                  <a:srgbClr val="000000"/>
                </a:solidFill>
                <a:effectLst/>
                <a:latin typeface="+mj-lt"/>
                <a:ea typeface="Times New Roman" panose="02020603050405020304" pitchFamily="18" charset="0"/>
              </a:rPr>
              <a:t>RBI State Finances, A Study of Budget; Union budgets.</a:t>
            </a:r>
            <a:r>
              <a:rPr lang="en-GB" sz="1100" dirty="0">
                <a:solidFill>
                  <a:srgbClr val="000000"/>
                </a:solidFill>
                <a:effectLst/>
                <a:latin typeface="+mj-lt"/>
                <a:ea typeface="Times New Roman" panose="02020603050405020304" pitchFamily="18" charset="0"/>
              </a:rPr>
              <a:t> </a:t>
            </a:r>
            <a:endParaRPr lang="en-IN" sz="1100" dirty="0">
              <a:latin typeface="+mj-lt"/>
            </a:endParaRPr>
          </a:p>
        </p:txBody>
      </p:sp>
    </p:spTree>
    <p:extLst>
      <p:ext uri="{BB962C8B-B14F-4D97-AF65-F5344CB8AC3E}">
        <p14:creationId xmlns:p14="http://schemas.microsoft.com/office/powerpoint/2010/main" val="1523996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0A8414EB-22E8-A783-A861-4C50C8B091BD}"/>
              </a:ext>
            </a:extLst>
          </p:cNvPr>
          <p:cNvSpPr>
            <a:spLocks noGrp="1"/>
          </p:cNvSpPr>
          <p:nvPr>
            <p:ph type="title"/>
          </p:nvPr>
        </p:nvSpPr>
        <p:spPr>
          <a:xfrm>
            <a:off x="399314" y="90000"/>
            <a:ext cx="8640000" cy="900000"/>
          </a:xfrm>
        </p:spPr>
        <p:txBody>
          <a:bodyPr/>
          <a:lstStyle/>
          <a:p>
            <a:r>
              <a:rPr lang="en-US" dirty="0"/>
              <a:t>India spends the lowest on Health</a:t>
            </a:r>
          </a:p>
        </p:txBody>
      </p:sp>
      <p:sp>
        <p:nvSpPr>
          <p:cNvPr id="5" name="Slide Number Placeholder 4">
            <a:extLst>
              <a:ext uri="{FF2B5EF4-FFF2-40B4-BE49-F238E27FC236}">
                <a16:creationId xmlns:a16="http://schemas.microsoft.com/office/drawing/2014/main" id="{F58BC4D8-CA4A-445C-BC74-5BEF9E55992B}"/>
              </a:ext>
            </a:extLst>
          </p:cNvPr>
          <p:cNvSpPr>
            <a:spLocks noGrp="1"/>
          </p:cNvSpPr>
          <p:nvPr>
            <p:ph type="sldNum" sz="quarter" idx="12"/>
          </p:nvPr>
        </p:nvSpPr>
        <p:spPr>
          <a:xfrm>
            <a:off x="399600" y="4770000"/>
            <a:ext cx="396000" cy="288000"/>
          </a:xfrm>
        </p:spPr>
        <p:txBody>
          <a:bodyPr anchor="ctr">
            <a:normAutofit/>
          </a:bodyPr>
          <a:lstStyle/>
          <a:p>
            <a:pPr>
              <a:spcAft>
                <a:spcPts val="600"/>
              </a:spcAft>
            </a:pPr>
            <a:fld id="{C275CB38-F9AA-4B6F-B580-D2968ABF0CAF}" type="slidenum">
              <a:rPr lang="en-GB" smtClean="0"/>
              <a:pPr>
                <a:spcAft>
                  <a:spcPts val="600"/>
                </a:spcAft>
              </a:pPr>
              <a:t>9</a:t>
            </a:fld>
            <a:endParaRPr lang="en-GB"/>
          </a:p>
        </p:txBody>
      </p:sp>
      <p:graphicFrame>
        <p:nvGraphicFramePr>
          <p:cNvPr id="6" name="Content Placeholder 5">
            <a:extLst>
              <a:ext uri="{FF2B5EF4-FFF2-40B4-BE49-F238E27FC236}">
                <a16:creationId xmlns:a16="http://schemas.microsoft.com/office/drawing/2014/main" id="{0BD64C1C-7D7E-F26D-C77A-78F5CF34D940}"/>
              </a:ext>
            </a:extLst>
          </p:cNvPr>
          <p:cNvGraphicFramePr>
            <a:graphicFrameLocks noGrp="1"/>
          </p:cNvGraphicFramePr>
          <p:nvPr>
            <p:ph idx="1"/>
            <p:extLst>
              <p:ext uri="{D42A27DB-BD31-4B8C-83A1-F6EECF244321}">
                <p14:modId xmlns:p14="http://schemas.microsoft.com/office/powerpoint/2010/main" val="1204818511"/>
              </p:ext>
            </p:extLst>
          </p:nvPr>
        </p:nvGraphicFramePr>
        <p:xfrm>
          <a:off x="399314" y="1133999"/>
          <a:ext cx="8640000" cy="3420000"/>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a:extLst>
              <a:ext uri="{FF2B5EF4-FFF2-40B4-BE49-F238E27FC236}">
                <a16:creationId xmlns:a16="http://schemas.microsoft.com/office/drawing/2014/main" id="{14B7D31D-A456-847E-5EC7-F9AC63AFCF70}"/>
              </a:ext>
            </a:extLst>
          </p:cNvPr>
          <p:cNvSpPr/>
          <p:nvPr/>
        </p:nvSpPr>
        <p:spPr>
          <a:xfrm>
            <a:off x="8420431" y="3387256"/>
            <a:ext cx="437322" cy="985961"/>
          </a:xfrm>
          <a:prstGeom prst="rect">
            <a:avLst/>
          </a:prstGeom>
          <a:no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TextBox 7">
            <a:extLst>
              <a:ext uri="{FF2B5EF4-FFF2-40B4-BE49-F238E27FC236}">
                <a16:creationId xmlns:a16="http://schemas.microsoft.com/office/drawing/2014/main" id="{232B6AA1-D8FD-2A79-47A8-EC492AA7F161}"/>
              </a:ext>
            </a:extLst>
          </p:cNvPr>
          <p:cNvSpPr txBox="1"/>
          <p:nvPr/>
        </p:nvSpPr>
        <p:spPr>
          <a:xfrm>
            <a:off x="597600" y="4761266"/>
            <a:ext cx="5978129" cy="261610"/>
          </a:xfrm>
          <a:prstGeom prst="rect">
            <a:avLst/>
          </a:prstGeom>
          <a:noFill/>
        </p:spPr>
        <p:txBody>
          <a:bodyPr wrap="square" rtlCol="0">
            <a:spAutoFit/>
          </a:bodyPr>
          <a:lstStyle/>
          <a:p>
            <a:r>
              <a:rPr lang="en-IN" sz="1100" dirty="0">
                <a:latin typeface="+mj-lt"/>
              </a:rPr>
              <a:t>Source: Government Finance Statistics, IMF; Global Health Expenditure Database, WHO</a:t>
            </a:r>
          </a:p>
        </p:txBody>
      </p:sp>
    </p:spTree>
    <p:extLst>
      <p:ext uri="{BB962C8B-B14F-4D97-AF65-F5344CB8AC3E}">
        <p14:creationId xmlns:p14="http://schemas.microsoft.com/office/powerpoint/2010/main" val="611700093"/>
      </p:ext>
    </p:extLst>
  </p:cSld>
  <p:clrMapOvr>
    <a:masterClrMapping/>
  </p:clrMapOvr>
</p:sld>
</file>

<file path=ppt/theme/theme1.xml><?xml version="1.0" encoding="utf-8"?>
<a:theme xmlns:a="http://schemas.openxmlformats.org/drawingml/2006/main" name="Office Theme">
  <a:themeElements>
    <a:clrScheme name="CSEP">
      <a:dk1>
        <a:sysClr val="windowText" lastClr="000000"/>
      </a:dk1>
      <a:lt1>
        <a:sysClr val="window" lastClr="FFFFFF"/>
      </a:lt1>
      <a:dk2>
        <a:srgbClr val="B71F38"/>
      </a:dk2>
      <a:lt2>
        <a:srgbClr val="E71C23"/>
      </a:lt2>
      <a:accent1>
        <a:srgbClr val="AF1D30"/>
      </a:accent1>
      <a:accent2>
        <a:srgbClr val="853046"/>
      </a:accent2>
      <a:accent3>
        <a:srgbClr val="F68B28"/>
      </a:accent3>
      <a:accent4>
        <a:srgbClr val="FBB034"/>
      </a:accent4>
      <a:accent5>
        <a:srgbClr val="FFCB05"/>
      </a:accent5>
      <a:accent6>
        <a:srgbClr val="A5A5A5"/>
      </a:accent6>
      <a:hlink>
        <a:srgbClr val="0563C1"/>
      </a:hlink>
      <a:folHlink>
        <a:srgbClr val="954F72"/>
      </a:folHlink>
    </a:clrScheme>
    <a:fontScheme name="Custom 1">
      <a:majorFont>
        <a:latin typeface="Sarabun"/>
        <a:ea typeface=""/>
        <a:cs typeface=""/>
      </a:majorFont>
      <a:minorFont>
        <a:latin typeface="Sarabun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SEP_Template-F" id="{8106CAB0-B402-E54D-9C29-D00ECDA6F48A}" vid="{CBB87B7A-4F5D-1E4A-AF88-9F111FE27A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Evolution of Healthcare 9.08</Template>
  <TotalTime>519</TotalTime>
  <Words>910</Words>
  <Application>Microsoft Office PowerPoint</Application>
  <PresentationFormat>On-screen Show (16:9)</PresentationFormat>
  <Paragraphs>234</Paragraphs>
  <Slides>19</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Calibri</vt:lpstr>
      <vt:lpstr>Neutra Text TF Book</vt:lpstr>
      <vt:lpstr>Neutra Text TF Demi</vt:lpstr>
      <vt:lpstr>Sarabun</vt:lpstr>
      <vt:lpstr>Sarabun Light</vt:lpstr>
      <vt:lpstr>Times New Roman</vt:lpstr>
      <vt:lpstr>Wingdings</vt:lpstr>
      <vt:lpstr>Office Theme</vt:lpstr>
      <vt:lpstr>Evolution of the Healthcare Policy Framework in India</vt:lpstr>
      <vt:lpstr>Bhore Committee Report – Emphasis on UHC</vt:lpstr>
      <vt:lpstr>Bhore Committee Report – Positive Impact of Health on Economic Growth</vt:lpstr>
      <vt:lpstr>Mindset towards Health</vt:lpstr>
      <vt:lpstr>Bhore Committee Report (1946)</vt:lpstr>
      <vt:lpstr>Early Years of Independence–Managing  Epidemics and Ensuring Immunisation</vt:lpstr>
      <vt:lpstr>National Health Policy- 1983, 2002, 2017 and NHM</vt:lpstr>
      <vt:lpstr>Evolution of Health Spending</vt:lpstr>
      <vt:lpstr>India spends the lowest on Health</vt:lpstr>
      <vt:lpstr>India vs Economies with similar Tax-GDP ratio</vt:lpstr>
      <vt:lpstr>Not a Matter of Financial Capacity but Intent</vt:lpstr>
      <vt:lpstr>Most States spend less than 8 per cent of total expenditure on health </vt:lpstr>
      <vt:lpstr>Indicators of Health – India vis-à-vis its Peer Economies</vt:lpstr>
      <vt:lpstr>Primary Healthcare System- Deficiencies in Infrastructure</vt:lpstr>
      <vt:lpstr>Primary Healthcare System- Deficiencies in Human Resources – Rural Areas</vt:lpstr>
      <vt:lpstr>Primary Healthcare System- Deficiencies in Human Resources – Urban Areas</vt:lpstr>
      <vt:lpstr>India lags behind its Peers in UHC Index</vt:lpstr>
      <vt:lpstr>Key Takeaways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Aashi Gupta</dc:creator>
  <cp:lastModifiedBy>Aashi Gupta</cp:lastModifiedBy>
  <cp:revision>12</cp:revision>
  <cp:lastPrinted>2024-08-08T11:42:53Z</cp:lastPrinted>
  <dcterms:created xsi:type="dcterms:W3CDTF">2024-08-08T05:06:15Z</dcterms:created>
  <dcterms:modified xsi:type="dcterms:W3CDTF">2024-08-14T06:50:26Z</dcterms:modified>
</cp:coreProperties>
</file>